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76"/>
  </p:notesMasterIdLst>
  <p:sldIdLst>
    <p:sldId id="469" r:id="rId2"/>
    <p:sldId id="471" r:id="rId3"/>
    <p:sldId id="473" r:id="rId4"/>
    <p:sldId id="472" r:id="rId5"/>
    <p:sldId id="439" r:id="rId6"/>
    <p:sldId id="419" r:id="rId7"/>
    <p:sldId id="420" r:id="rId8"/>
    <p:sldId id="480" r:id="rId9"/>
    <p:sldId id="481" r:id="rId10"/>
    <p:sldId id="376" r:id="rId11"/>
    <p:sldId id="440" r:id="rId12"/>
    <p:sldId id="438" r:id="rId13"/>
    <p:sldId id="406" r:id="rId14"/>
    <p:sldId id="407" r:id="rId15"/>
    <p:sldId id="408" r:id="rId16"/>
    <p:sldId id="409" r:id="rId17"/>
    <p:sldId id="410" r:id="rId18"/>
    <p:sldId id="411" r:id="rId19"/>
    <p:sldId id="412" r:id="rId20"/>
    <p:sldId id="413" r:id="rId21"/>
    <p:sldId id="414" r:id="rId22"/>
    <p:sldId id="415" r:id="rId23"/>
    <p:sldId id="416" r:id="rId24"/>
    <p:sldId id="476" r:id="rId25"/>
    <p:sldId id="459" r:id="rId26"/>
    <p:sldId id="417" r:id="rId27"/>
    <p:sldId id="418" r:id="rId28"/>
    <p:sldId id="421" r:id="rId29"/>
    <p:sldId id="443" r:id="rId30"/>
    <p:sldId id="442" r:id="rId31"/>
    <p:sldId id="445" r:id="rId32"/>
    <p:sldId id="446" r:id="rId33"/>
    <p:sldId id="444" r:id="rId34"/>
    <p:sldId id="447" r:id="rId35"/>
    <p:sldId id="422" r:id="rId36"/>
    <p:sldId id="477" r:id="rId37"/>
    <p:sldId id="478" r:id="rId38"/>
    <p:sldId id="479" r:id="rId39"/>
    <p:sldId id="448" r:id="rId40"/>
    <p:sldId id="449" r:id="rId41"/>
    <p:sldId id="450" r:id="rId42"/>
    <p:sldId id="423" r:id="rId43"/>
    <p:sldId id="425" r:id="rId44"/>
    <p:sldId id="426" r:id="rId45"/>
    <p:sldId id="427" r:id="rId46"/>
    <p:sldId id="428" r:id="rId47"/>
    <p:sldId id="399" r:id="rId48"/>
    <p:sldId id="429" r:id="rId49"/>
    <p:sldId id="430" r:id="rId50"/>
    <p:sldId id="431" r:id="rId51"/>
    <p:sldId id="451" r:id="rId52"/>
    <p:sldId id="452" r:id="rId53"/>
    <p:sldId id="453" r:id="rId54"/>
    <p:sldId id="454" r:id="rId55"/>
    <p:sldId id="461" r:id="rId56"/>
    <p:sldId id="462" r:id="rId57"/>
    <p:sldId id="463" r:id="rId58"/>
    <p:sldId id="464" r:id="rId59"/>
    <p:sldId id="465" r:id="rId60"/>
    <p:sldId id="466" r:id="rId61"/>
    <p:sldId id="467" r:id="rId62"/>
    <p:sldId id="456" r:id="rId63"/>
    <p:sldId id="457" r:id="rId64"/>
    <p:sldId id="458" r:id="rId65"/>
    <p:sldId id="432" r:id="rId66"/>
    <p:sldId id="433" r:id="rId67"/>
    <p:sldId id="455" r:id="rId68"/>
    <p:sldId id="434" r:id="rId69"/>
    <p:sldId id="435" r:id="rId70"/>
    <p:sldId id="436" r:id="rId71"/>
    <p:sldId id="437" r:id="rId72"/>
    <p:sldId id="474" r:id="rId73"/>
    <p:sldId id="475" r:id="rId74"/>
    <p:sldId id="482" r:id="rId75"/>
  </p:sldIdLst>
  <p:sldSz cx="9144000" cy="6858000" type="overhead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9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8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86"/>
    <p:restoredTop sz="95768"/>
  </p:normalViewPr>
  <p:slideViewPr>
    <p:cSldViewPr snapToGrid="0" snapToObjects="1">
      <p:cViewPr varScale="1">
        <p:scale>
          <a:sx n="106" d="100"/>
          <a:sy n="106" d="100"/>
        </p:scale>
        <p:origin x="107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94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echenghsu/Desktop/0_fintech/&#27963;&#38913;&#31807;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echenghsu/Desktop/0_fintech/&#27963;&#38913;&#31807;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工作表1!$B$2</c:f>
              <c:strCache>
                <c:ptCount val="1"/>
                <c:pt idx="0">
                  <c:v>#TP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工作表1!$A$3:$A$12</c:f>
              <c:numCache>
                <c:formatCode>0%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工作表1!$B$3:$B$12</c:f>
              <c:numCache>
                <c:formatCode>General</c:formatCode>
                <c:ptCount val="10"/>
                <c:pt idx="0">
                  <c:v>100</c:v>
                </c:pt>
                <c:pt idx="1">
                  <c:v>180</c:v>
                </c:pt>
                <c:pt idx="2">
                  <c:v>255</c:v>
                </c:pt>
                <c:pt idx="3">
                  <c:v>320</c:v>
                </c:pt>
                <c:pt idx="4">
                  <c:v>380</c:v>
                </c:pt>
                <c:pt idx="5">
                  <c:v>430</c:v>
                </c:pt>
                <c:pt idx="6">
                  <c:v>470</c:v>
                </c:pt>
                <c:pt idx="7">
                  <c:v>500</c:v>
                </c:pt>
                <c:pt idx="8">
                  <c:v>518</c:v>
                </c:pt>
                <c:pt idx="9">
                  <c:v>520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56-604B-8E3F-A76010FD6575}"/>
            </c:ext>
          </c:extLst>
        </c:ser>
        <c:ser>
          <c:idx val="1"/>
          <c:order val="1"/>
          <c:tx>
            <c:strRef>
              <c:f>工作表1!$D$2</c:f>
              <c:strCache>
                <c:ptCount val="1"/>
                <c:pt idx="0">
                  <c:v>Decile lift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工作表1!$A$3:$A$12</c:f>
              <c:numCache>
                <c:formatCode>0%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工作表1!$D$3:$D$12</c:f>
              <c:numCache>
                <c:formatCode>0.00%</c:formatCode>
                <c:ptCount val="10"/>
                <c:pt idx="0">
                  <c:v>0.19230769230769232</c:v>
                </c:pt>
                <c:pt idx="1">
                  <c:v>0.15384615384615385</c:v>
                </c:pt>
                <c:pt idx="2">
                  <c:v>0.14423076923076922</c:v>
                </c:pt>
                <c:pt idx="3">
                  <c:v>0.125</c:v>
                </c:pt>
                <c:pt idx="4">
                  <c:v>0.11538461538461539</c:v>
                </c:pt>
                <c:pt idx="5">
                  <c:v>9.6153846153846159E-2</c:v>
                </c:pt>
                <c:pt idx="6">
                  <c:v>7.6923076923076927E-2</c:v>
                </c:pt>
                <c:pt idx="7">
                  <c:v>5.7692307692307696E-2</c:v>
                </c:pt>
                <c:pt idx="8">
                  <c:v>3.4615384615384617E-2</c:v>
                </c:pt>
                <c:pt idx="9">
                  <c:v>3.8461538461538464E-3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56-604B-8E3F-A76010FD6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28861167"/>
        <c:axId val="536641535"/>
      </c:barChart>
      <c:catAx>
        <c:axId val="5288611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2000">
                    <a:latin typeface="Helvetica" pitchFamily="2" charset="0"/>
                  </a:rPr>
                  <a:t>%customer  visited</a:t>
                </a:r>
                <a:endParaRPr lang="zh-TW" sz="2000">
                  <a:latin typeface="Helvetica" pitchFamily="2" charset="0"/>
                </a:endParaRPr>
              </a:p>
            </c:rich>
          </c:tx>
          <c:layout>
            <c:manualLayout>
              <c:xMode val="edge"/>
              <c:yMode val="edge"/>
              <c:x val="0.33597742376663398"/>
              <c:y val="0.930354707455826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6641535"/>
        <c:crosses val="autoZero"/>
        <c:auto val="1"/>
        <c:lblAlgn val="ctr"/>
        <c:lblOffset val="100"/>
        <c:noMultiLvlLbl val="0"/>
      </c:catAx>
      <c:valAx>
        <c:axId val="53664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2000" dirty="0">
                    <a:latin typeface="Helvetica" pitchFamily="2" charset="0"/>
                  </a:rPr>
                  <a:t>Total  Targets</a:t>
                </a:r>
              </a:p>
            </c:rich>
          </c:tx>
          <c:layout>
            <c:manualLayout>
              <c:xMode val="edge"/>
              <c:yMode val="edge"/>
              <c:x val="1.4925373134328358E-2"/>
              <c:y val="0.264941176470588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288611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工作表1!$D$2</c:f>
              <c:strCache>
                <c:ptCount val="1"/>
                <c:pt idx="0">
                  <c:v>Decile lift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工作表1!$A$3:$A$12</c:f>
              <c:numCache>
                <c:formatCode>0%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工作表1!$D$3:$D$12</c:f>
              <c:numCache>
                <c:formatCode>0.00%</c:formatCode>
                <c:ptCount val="10"/>
                <c:pt idx="0">
                  <c:v>0.19230769230769232</c:v>
                </c:pt>
                <c:pt idx="1">
                  <c:v>0.15384615384615385</c:v>
                </c:pt>
                <c:pt idx="2">
                  <c:v>0.14423076923076922</c:v>
                </c:pt>
                <c:pt idx="3">
                  <c:v>0.125</c:v>
                </c:pt>
                <c:pt idx="4">
                  <c:v>0.11538461538461539</c:v>
                </c:pt>
                <c:pt idx="5">
                  <c:v>9.6153846153846159E-2</c:v>
                </c:pt>
                <c:pt idx="6">
                  <c:v>7.6923076923076927E-2</c:v>
                </c:pt>
                <c:pt idx="7">
                  <c:v>5.7692307692307696E-2</c:v>
                </c:pt>
                <c:pt idx="8">
                  <c:v>3.4615384615384617E-2</c:v>
                </c:pt>
                <c:pt idx="9">
                  <c:v>3.8461538461538464E-3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5D-CB48-8E00-A980226CB3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32281263"/>
        <c:axId val="532034783"/>
      </c:barChart>
      <c:catAx>
        <c:axId val="5322812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2000">
                    <a:latin typeface="Helvetica" pitchFamily="2" charset="0"/>
                  </a:rPr>
                  <a:t>%Customer</a:t>
                </a:r>
                <a:r>
                  <a:rPr lang="en-US" altLang="zh-TW" sz="2000" baseline="0">
                    <a:latin typeface="Helvetica" pitchFamily="2" charset="0"/>
                  </a:rPr>
                  <a:t>  visited</a:t>
                </a:r>
                <a:endParaRPr lang="zh-TW" sz="2000">
                  <a:latin typeface="Helvetica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2034783"/>
        <c:crosses val="autoZero"/>
        <c:auto val="1"/>
        <c:lblAlgn val="ctr"/>
        <c:lblOffset val="100"/>
        <c:noMultiLvlLbl val="0"/>
      </c:catAx>
      <c:valAx>
        <c:axId val="532034783"/>
        <c:scaling>
          <c:orientation val="minMax"/>
          <c:max val="0.2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2000">
                    <a:latin typeface="Helvetica" pitchFamily="2" charset="0"/>
                  </a:rPr>
                  <a:t>Decile  lift</a:t>
                </a:r>
                <a:endParaRPr lang="zh-TW" sz="2000">
                  <a:latin typeface="Helvetica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32281263"/>
        <c:crosses val="autoZero"/>
        <c:crossBetween val="between"/>
        <c:majorUnit val="2.0000000000000004E-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8BEA0D-FC9E-2F40-97EC-A4E0AD6D8CAB}" type="datetimeFigureOut">
              <a:rPr kumimoji="1" lang="zh-TW" altLang="en-US" smtClean="0"/>
              <a:t>2019/11/30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44CD0-BE1A-8049-8617-2D96D4899A7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5615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93830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2153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5566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958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4889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3377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2834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75994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1448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6787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676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2262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8558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8281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1884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9962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8263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4246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9242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9462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22496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8697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53834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98315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25886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9180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280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6080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1245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38356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27573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65423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8446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72261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4108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05024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90001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86782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04646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96395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456015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26119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23959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70050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29581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97613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31373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88367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005797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9268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44282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57830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93855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27057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7704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62630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14285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096384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33784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111884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18637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175241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174815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04441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26201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8236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41802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493389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29460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0501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62410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4977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4930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Insurance payment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44CD0-BE1A-8049-8617-2D96D4899A7E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113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14F95-C811-F442-8087-506A4944867D}" type="datetime1">
              <a:rPr kumimoji="1" lang="zh-TW" altLang="en-US" smtClean="0"/>
              <a:t>2019/11/30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7F9B-32A0-A640-B479-F151D58C64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788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2FF1B-B2EC-4E4A-BCDD-7D660169DEEB}" type="datetime1">
              <a:rPr kumimoji="1" lang="zh-TW" altLang="en-US" smtClean="0"/>
              <a:t>2019/11/30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7F9B-32A0-A640-B479-F151D58C64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735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35F0-2A9E-2740-AB1B-7AFA783D7803}" type="datetime1">
              <a:rPr kumimoji="1" lang="zh-TW" altLang="en-US" smtClean="0"/>
              <a:t>2019/11/30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7F9B-32A0-A640-B479-F151D58C64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106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3DA51-0874-EA4B-9A87-C2B9EC45C923}" type="datetime1">
              <a:rPr kumimoji="1" lang="zh-TW" altLang="en-US" smtClean="0"/>
              <a:t>2019/11/30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7F9B-32A0-A640-B479-F151D58C64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70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60D1B-1E96-C043-AB60-A6AC6C89534F}" type="datetime1">
              <a:rPr kumimoji="1" lang="zh-TW" altLang="en-US" smtClean="0"/>
              <a:t>2019/11/30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7F9B-32A0-A640-B479-F151D58C64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95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8382C-BA6F-4C4E-800C-606D838B264A}" type="datetime1">
              <a:rPr kumimoji="1" lang="zh-TW" altLang="en-US" smtClean="0"/>
              <a:t>2019/11/30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7F9B-32A0-A640-B479-F151D58C64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918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B008E-AAE8-C644-9978-535F83BB7BE2}" type="datetime1">
              <a:rPr kumimoji="1" lang="zh-TW" altLang="en-US" smtClean="0"/>
              <a:t>2019/11/30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7F9B-32A0-A640-B479-F151D58C64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868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CB366-C7D0-784E-8229-6671FA668663}" type="datetime1">
              <a:rPr kumimoji="1" lang="zh-TW" altLang="en-US" smtClean="0"/>
              <a:t>2019/11/30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7F9B-32A0-A640-B479-F151D58C64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308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BBA0-EA3F-D140-AD5D-7D7923A6386F}" type="datetime1">
              <a:rPr kumimoji="1" lang="zh-TW" altLang="en-US" smtClean="0"/>
              <a:t>2019/11/30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7F9B-32A0-A640-B479-F151D58C64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173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40B9-5562-5E42-9EA8-81C31B984656}" type="datetime1">
              <a:rPr kumimoji="1" lang="zh-TW" altLang="en-US" smtClean="0"/>
              <a:t>2019/11/30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7F9B-32A0-A640-B479-F151D58C64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565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97D23-3BF5-1545-9B3E-6737B4BCA57E}" type="datetime1">
              <a:rPr kumimoji="1" lang="zh-TW" altLang="en-US" smtClean="0"/>
              <a:t>2019/11/30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7F9B-32A0-A640-B479-F151D58C64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524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983F9-EE15-BC44-976D-3F0022EC67F2}" type="datetime1">
              <a:rPr kumimoji="1" lang="zh-TW" altLang="en-US" smtClean="0"/>
              <a:t>2019/11/30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B7F9B-32A0-A640-B479-F151D58C647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42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ducba.com/business-analytics-vs-predictive-analytics/" TargetMode="External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quora.com/Whats-Lift-curve" TargetMode="External"/><Relationship Id="rId4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iteseerx.ist.psu.edu/viewdoc/download?doi=10.1.1.683.710&amp;rep=rep1&amp;type=pdf" TargetMode="External"/><Relationship Id="rId5" Type="http://schemas.openxmlformats.org/officeDocument/2006/relationships/image" Target="../media/image18.tiff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aai.org/Papers/KDD/1998/KDD98-011.pdf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aai.org/Papers/KDD/1998/KDD98-011.pdf" TargetMode="Externa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chive.ics.uci.edu/ml/datasets/Bank+Marketing" TargetMode="Externa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ml/datasets/Bank+Marketi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ml/datasets/Bank+Marketi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ml/datasets/Bank+Marketi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chive.ics.uci.edu/ml/datasets/Bank+Marketin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hyperlink" Target="https://towardsdatascience.com/handling-imbalanced-datasets-in-machine-learning-7a0e84220f28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hyperlink" Target="https://towardsdatascience.com/sampling-techniques-for-extremely-imbalanced-data-part-i-under-sampling-a8dbc3d8d6d8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hyperlink" Target="https://shahinrostami.com/posts/machine-learning/preprocessing-structured-data/class-imbalance-and-oversamplin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residentmario/oversampling-with-smote-and-adasyn" TargetMode="External"/><Relationship Id="rId4" Type="http://schemas.openxmlformats.org/officeDocument/2006/relationships/image" Target="../media/image28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eeplearningbook.org/contents/generative_models.html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loomberg.com/quicktake/financial-technology-companies-disrupt-comfy-banks-quicktake" TargetMode="External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h.wikipedia.org/wiki/%E5%8F%97%E9%99%90%E7%8E%BB%E5%B0%94%E5%85%B9%E6%9B%BC%E6%9C%BA" TargetMode="Externa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hyperlink" Target="https://medium.com/@r23456999/%E4%BD%95%E8%AC%82-artificial-neural-netwrok-33c546c9479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hyperlink" Target="https://www.indiamart.com/proddetail/customer-relationship-management-software-17344820048.html" TargetMode="External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chive.ics.uci.edu/ml/datasets/default+of+credit+card+clients" TargetMode="Externa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eeplearningbook.org/contents/rnn.html" TargetMode="Externa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eeplearningbook.org/contents/rnn.html" TargetMode="External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eeplearningbook.org/contents/rnn.html" TargetMode="External"/><Relationship Id="rId3" Type="http://schemas.openxmlformats.org/officeDocument/2006/relationships/image" Target="../media/image7.jpeg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eeplearningbook.org/contents/rnn.html" TargetMode="Externa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eeplearningbook.org/contents/rnn.html" TargetMode="External"/><Relationship Id="rId5" Type="http://schemas.openxmlformats.org/officeDocument/2006/relationships/image" Target="../media/image45.emf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eeplearningbook.org/contents/rnn.html" TargetMode="External"/><Relationship Id="rId4" Type="http://schemas.openxmlformats.org/officeDocument/2006/relationships/image" Target="../media/image46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>
            <a:extLst>
              <a:ext uri="{FF2B5EF4-FFF2-40B4-BE49-F238E27FC236}">
                <a16:creationId xmlns:a16="http://schemas.microsoft.com/office/drawing/2014/main" id="{02BF3CAF-2AA3-B345-954D-EA723A537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6" y="5749862"/>
            <a:ext cx="2986865" cy="101631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17784" y="846352"/>
            <a:ext cx="65575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sz="3400" b="1" dirty="0">
                <a:latin typeface="Helvetica" pitchFamily="2" charset="0"/>
                <a:cs typeface="Times New Roman" panose="02020603050405020304" pitchFamily="18" charset="0"/>
              </a:rPr>
              <a:t>Case Study: Applications of deep learning in FinTech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11069" y="2021489"/>
            <a:ext cx="7426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zh-TW" sz="2400" dirty="0">
                <a:latin typeface="Helvetica" pitchFamily="2" charset="0"/>
                <a:ea typeface="Arial Rounded MT Bold" charset="0"/>
                <a:cs typeface="Arial Rounded MT Bold" charset="0"/>
              </a:rPr>
              <a:t>- A Deep Learning Approach to Bank Direct Marketing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BD7AE8F-0357-E641-BF38-1BDA9BB297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333" b="43091"/>
          <a:stretch/>
        </p:blipFill>
        <p:spPr>
          <a:xfrm>
            <a:off x="202814" y="4791497"/>
            <a:ext cx="3429000" cy="10112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C14667-7974-0148-BE01-37BA73DF0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315" y="4655655"/>
            <a:ext cx="2394284" cy="211051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C4148E0-4BBD-694D-B155-1921BA911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256" y="4611735"/>
            <a:ext cx="2416617" cy="215443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87F183-5877-E643-AB2D-CE5B255F9B2E}"/>
              </a:ext>
            </a:extLst>
          </p:cNvPr>
          <p:cNvSpPr txBox="1"/>
          <p:nvPr/>
        </p:nvSpPr>
        <p:spPr>
          <a:xfrm>
            <a:off x="415506" y="2483154"/>
            <a:ext cx="8379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zh-TW" sz="2400" dirty="0">
                <a:latin typeface="Helvetica" pitchFamily="2" charset="0"/>
                <a:ea typeface="Arial Rounded MT Bold" charset="0"/>
                <a:cs typeface="Arial Rounded MT Bold" charset="0"/>
              </a:rPr>
              <a:t>- Enhanced Recurrent Neural Network for Combining Static and Dynamic Features for Credit Card Default Prediction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E7446AA-B338-8E47-9D5C-892ACC6CD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5294" y="3956392"/>
            <a:ext cx="4175525" cy="83510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FAEB143-89A1-4547-B069-3AD3270118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501" y="3817992"/>
            <a:ext cx="4204052" cy="111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4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 appropriate items for certain customers at appropriate occasions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acceptance rate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customer satisfaction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costs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are available to direct marketing?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 amount of </a:t>
            </a: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 customer-level data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 direct marketing solution 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4596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Precision marketing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(direct marketing)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9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9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from traditional machine/deep learning tasks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need to define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goals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then translate them into appropriate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 goals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endParaRPr lang="en-US" altLang="zh-TW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6545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Business analytic framework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10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F35E4B2-B10B-6243-9B19-B0EF24EDD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96" y="3248191"/>
            <a:ext cx="8421486" cy="25630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396BE69-A888-734F-B5C5-F69DE4318D2D}"/>
              </a:ext>
            </a:extLst>
          </p:cNvPr>
          <p:cNvSpPr/>
          <p:nvPr/>
        </p:nvSpPr>
        <p:spPr>
          <a:xfrm>
            <a:off x="2322095" y="6452572"/>
            <a:ext cx="6713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5"/>
              </a:rPr>
              <a:t>https://www.educba.com/business-analytics-vs-predictive-analytics/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206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goal should be set in close collaboration with business partners to take care of their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 needs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following questions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challenges and opportunities that they are interested in tackling?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solutions they currently have in place?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actions they can potentially take?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are practical constraints, and the needed level of precision that is practically useful?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Business goal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11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0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opportunities for precision/direct marketing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VIP customers</a:t>
            </a:r>
          </a:p>
          <a:p>
            <a:pPr lvl="2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VIP are high-revenue-generating customers</a:t>
            </a:r>
          </a:p>
          <a:p>
            <a:pPr lvl="2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VIPs and performing marketing has the great potential to bring huge avenue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suitable line of credits</a:t>
            </a:r>
          </a:p>
          <a:p>
            <a:pPr lvl="2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 transaction defaults</a:t>
            </a:r>
          </a:p>
          <a:p>
            <a:pPr lvl="2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credit scores</a:t>
            </a:r>
          </a:p>
          <a:p>
            <a:pPr lvl="2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49039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Business goal – </a:t>
            </a:r>
          </a:p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take FHC for example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12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4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known as data mining goal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Translate business goal into analytic goal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Specify the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column/feature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business and analytic goal, we select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Adequate performance measurements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Benchmark models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Adequate prediction model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Analytic goal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13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6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goal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potential positive VIP customers 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 goal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company perform another similar campaign, what is the </a:t>
            </a: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the customer responses positively? (</a:t>
            </a: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Considering wrong campaign strategy brings negative customer satisfaction, what is the best portion of all customers that the company should </a:t>
            </a: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focus on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(</a:t>
            </a: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ranking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3493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Analytic goal –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Examples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14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9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outcomes for </a:t>
            </a: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customers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Measuring the performance averaged among </a:t>
            </a: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customers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Ranking 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 all customers from high potential to low potential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 to know what </a:t>
            </a: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portion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customer is most likely to response positively to the campaign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metric: lift, lift index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5844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Classification </a:t>
            </a:r>
            <a:r>
              <a:rPr lang="en-US" altLang="zh-TW" sz="3600" b="1" dirty="0" err="1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v.s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. ranking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15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Ranking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essential in FinTech applications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Campaign will only be sent to </a:t>
            </a: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portion of customers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aiming at reducing costs and/or improving customer satisfaction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the “top tier” customers are crucial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performance evaluation metric which has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intuitive meaning for marketing problems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effectively we can “skim the cream” by selecting a relatively small number of cases and getting a relatively large portion of the responders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55707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Ranking problem and its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performance metric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16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4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Lift in the top-n scoring customer is defined as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endParaRPr lang="en-US" altLang="zh-TW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Answer the question: “How many portion of customer that received the campaign will response positively?”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Lift chart/curve can be created by plotting lift(n)  as a function of n (normalized by the total number of the customers)</a:t>
            </a:r>
            <a:endParaRPr lang="en-US" altLang="zh-TW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called gains chart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5160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Lift and lift curve/chart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17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A3823D7-8426-2A45-8988-C725CB04843D}"/>
                  </a:ext>
                </a:extLst>
              </p:cNvPr>
              <p:cNvSpPr txBox="1"/>
              <p:nvPr/>
            </p:nvSpPr>
            <p:spPr>
              <a:xfrm>
                <a:off x="313027" y="2239592"/>
                <a:ext cx="8541377" cy="701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𝒍</m:t>
                      </m:r>
                      <m:r>
                        <a:rPr kumimoji="1" lang="en-US" altLang="zh-TW" sz="24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𝒊𝒇𝒕</m:t>
                      </m:r>
                      <m:d>
                        <m:dPr>
                          <m:ctrlPr>
                            <a:rPr kumimoji="1" lang="en-US" altLang="zh-TW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𝒏</m:t>
                          </m:r>
                        </m:e>
                      </m:d>
                      <m:r>
                        <a:rPr kumimoji="1" lang="en-US" altLang="zh-TW" sz="24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kumimoji="1" lang="bg-BG" altLang="zh-TW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# </m:t>
                          </m:r>
                          <m:r>
                            <a:rPr kumimoji="1" lang="en-US" altLang="zh-TW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𝒕𝒓𝒖𝒆</m:t>
                          </m:r>
                          <m:r>
                            <a:rPr kumimoji="1" lang="en-US" altLang="zh-TW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TW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𝒃𝒖𝒚𝒆𝒓𝒔</m:t>
                          </m:r>
                          <m:r>
                            <a:rPr kumimoji="1" lang="en-US" altLang="zh-TW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TW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𝒊𝒏</m:t>
                          </m:r>
                          <m:r>
                            <a:rPr kumimoji="1" lang="en-US" altLang="zh-TW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TW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𝒕𝒉𝒆</m:t>
                          </m:r>
                          <m:r>
                            <a:rPr kumimoji="1" lang="en-US" altLang="zh-TW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TW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𝒕𝒐𝒑</m:t>
                          </m:r>
                          <m:r>
                            <a:rPr kumimoji="1" lang="en-US" altLang="zh-TW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kumimoji="1" lang="en-US" altLang="zh-TW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𝒏</m:t>
                          </m:r>
                          <m:r>
                            <a:rPr kumimoji="1" lang="en-US" altLang="zh-TW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TW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𝒔𝒄𝒐𝒓𝒊𝒏𝒈</m:t>
                          </m:r>
                          <m:r>
                            <a:rPr kumimoji="1" lang="en-US" altLang="zh-TW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zh-TW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𝒄𝒖𝒔𝒕𝒐𝒎𝒆𝒓𝒔</m:t>
                          </m:r>
                        </m:num>
                        <m:den>
                          <m:r>
                            <a:rPr kumimoji="1" lang="en-US" altLang="zh-TW" sz="24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kumimoji="1" lang="zh-TW" altLang="en-US" sz="2400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A3823D7-8426-2A45-8988-C725CB048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27" y="2239592"/>
                <a:ext cx="8541377" cy="701474"/>
              </a:xfrm>
              <a:prstGeom prst="rect">
                <a:avLst/>
              </a:prstGeom>
              <a:blipFill>
                <a:blip r:embed="rId4"/>
                <a:stretch>
                  <a:fillRect l="-297" t="-7018" b="-70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16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we perform campaign on the first 100 (20%) of the customers, we can retrieve 100 (20%) of the true buyers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55451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Lift and lift curve/chart –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Example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18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014403A-A8B2-784F-A062-F28879B5F1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42"/>
          <a:stretch/>
        </p:blipFill>
        <p:spPr>
          <a:xfrm>
            <a:off x="1293034" y="2522439"/>
            <a:ext cx="5811344" cy="410669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B7D4EBB-119C-8D4A-8EFF-D603F5F50F7C}"/>
              </a:ext>
            </a:extLst>
          </p:cNvPr>
          <p:cNvSpPr/>
          <p:nvPr/>
        </p:nvSpPr>
        <p:spPr>
          <a:xfrm>
            <a:off x="4744933" y="6444467"/>
            <a:ext cx="4102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5"/>
              </a:rPr>
              <a:t>https://www.quora.com/Whats-Lift-curve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20D434A-4076-8342-B910-185C06C22193}"/>
              </a:ext>
            </a:extLst>
          </p:cNvPr>
          <p:cNvSpPr txBox="1"/>
          <p:nvPr/>
        </p:nvSpPr>
        <p:spPr>
          <a:xfrm>
            <a:off x="2235516" y="5409504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FF0000"/>
                </a:solidFill>
                <a:latin typeface="Helvetica" pitchFamily="2" charset="0"/>
              </a:rPr>
              <a:t>X</a:t>
            </a:r>
            <a:endParaRPr kumimoji="1" lang="zh-TW" altLang="en-US" sz="2800" b="1" dirty="0">
              <a:solidFill>
                <a:srgbClr val="FF00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85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direct marketing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marketing 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analytic framework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Ranking </a:t>
            </a:r>
            <a:r>
              <a:rPr lang="en-US" altLang="zh-TW" sz="2800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v.s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classification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Lift, decile lift, and lift index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1 – A Deep Learning Approach to Bank Direct Marketing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2 – Enhanced Recurrent Neural Network for Combining Static and Dynamic Features for Credit Card Default Prediction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Outline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1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7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DC0E846-3006-ED4C-B4BD-B66BE5AA23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350" y="1594890"/>
                <a:ext cx="8526732" cy="486188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accent1">
                      <a:lumMod val="75000"/>
                    </a:schemeClr>
                  </a:buClr>
                  <a:buSzPct val="50000"/>
                  <a:buFont typeface="Wingdings" pitchFamily="2" charset="2"/>
                  <a:buChar char="n"/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zh-TW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zh-TW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TW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TW">
                        <a:solidFill>
                          <a:schemeClr val="bg2">
                            <a:lumMod val="2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lift obtained by selecting the top P percent of the customer list with T% of the population being the targets</a:t>
                </a:r>
              </a:p>
              <a:p>
                <a:pPr marL="685800" lvl="2">
                  <a:spcBef>
                    <a:spcPts val="1000"/>
                  </a:spcBef>
                  <a:buClr>
                    <a:schemeClr val="accent1">
                      <a:lumMod val="75000"/>
                    </a:schemeClr>
                  </a:buClr>
                  <a:buSzPct val="50000"/>
                  <a:buFont typeface="Wingdings" pitchFamily="2" charset="2"/>
                  <a:buChar char="n"/>
                </a:pP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Lift is the number of target customers retrieved</a:t>
                </a:r>
              </a:p>
              <a:p>
                <a:pPr marL="685800" lvl="2">
                  <a:spcBef>
                    <a:spcPts val="1000"/>
                  </a:spcBef>
                  <a:buClr>
                    <a:schemeClr val="accent1">
                      <a:lumMod val="75000"/>
                    </a:schemeClr>
                  </a:buClr>
                  <a:buSzPct val="50000"/>
                  <a:buFont typeface="Wingdings" pitchFamily="2" charset="2"/>
                  <a:buChar char="n"/>
                </a:pPr>
                <a:r>
                  <a:rPr lang="en-US" altLang="zh-TW" sz="2400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Nonincreasing</a:t>
                </a: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400" dirty="0" err="1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w.r.t</a:t>
                </a:r>
                <a:r>
                  <a:rPr lang="en-US" altLang="zh-TW" sz="2400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P: </a:t>
                </a:r>
                <a14:m>
                  <m:oMath xmlns:m="http://schemas.openxmlformats.org/officeDocument/2006/math">
                    <m:r>
                      <a:rPr lang="en-US" altLang="zh-TW" sz="240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altLang="zh-TW" sz="240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240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a:rPr lang="en-US" altLang="zh-TW" sz="2400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TW" sz="240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altLang="zh-TW" sz="240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TW" sz="240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DC0E846-3006-ED4C-B4BD-B66BE5AA23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350" y="1594890"/>
                <a:ext cx="8526732" cy="4861888"/>
              </a:xfrm>
              <a:blipFill>
                <a:blip r:embed="rId3"/>
                <a:stretch>
                  <a:fillRect t="-20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320350" y="394561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Lift index –</a:t>
            </a:r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 Decile lift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19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239D5A9-BF5D-7A42-9AAB-1426E84B5F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42"/>
          <a:stretch/>
        </p:blipFill>
        <p:spPr>
          <a:xfrm>
            <a:off x="308836" y="3771969"/>
            <a:ext cx="3957334" cy="279652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DB081EC-CBF0-C142-87B2-8D79DEF652F0}"/>
              </a:ext>
            </a:extLst>
          </p:cNvPr>
          <p:cNvSpPr/>
          <p:nvPr/>
        </p:nvSpPr>
        <p:spPr>
          <a:xfrm>
            <a:off x="1319685" y="6456778"/>
            <a:ext cx="7603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hlinkClick r:id="rId6"/>
              </a:rPr>
              <a:t>http://citeseerx.ist.psu.edu/viewdoc/download?doi=10.1.1.683.710&amp;rep=rep1&amp;type=pdf</a:t>
            </a:r>
            <a:endParaRPr lang="zh-TW" altLang="en-US" sz="1600" dirty="0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DE66753C-FDAB-1C4D-BEAF-188A2EE9FDE6}"/>
              </a:ext>
            </a:extLst>
          </p:cNvPr>
          <p:cNvSpPr/>
          <p:nvPr/>
        </p:nvSpPr>
        <p:spPr>
          <a:xfrm>
            <a:off x="3959158" y="4732751"/>
            <a:ext cx="1003662" cy="830179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2A2878D-FEC0-8A42-BEE9-DF5625E8C1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1461"/>
          <a:stretch/>
        </p:blipFill>
        <p:spPr>
          <a:xfrm>
            <a:off x="4957576" y="3771969"/>
            <a:ext cx="3887758" cy="268480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F5FA1B69-06A2-EA43-B4AF-E071311B8119}"/>
              </a:ext>
            </a:extLst>
          </p:cNvPr>
          <p:cNvSpPr txBox="1"/>
          <p:nvPr/>
        </p:nvSpPr>
        <p:spPr>
          <a:xfrm>
            <a:off x="4962821" y="3838903"/>
            <a:ext cx="1209379" cy="2617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sz="10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7A6EB22-A1F2-D44B-A1D9-8DCA4C5A4211}"/>
              </a:ext>
            </a:extLst>
          </p:cNvPr>
          <p:cNvSpPr txBox="1"/>
          <p:nvPr/>
        </p:nvSpPr>
        <p:spPr>
          <a:xfrm>
            <a:off x="8017892" y="3861293"/>
            <a:ext cx="688960" cy="2595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5831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 customers with prediction scores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Decile: 10% of customers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64427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Lift index –</a:t>
            </a:r>
          </a:p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Step 1: counting true buyers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20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BF240FCE-EAC3-4D45-A1E8-68029A1495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7369377"/>
              </p:ext>
            </p:extLst>
          </p:nvPr>
        </p:nvGraphicFramePr>
        <p:xfrm>
          <a:off x="1634251" y="2478505"/>
          <a:ext cx="5993770" cy="4257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0714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Decile lift: calculate the difference of true buyers between consecutive deciles then divided by the total amount of customers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41088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Lift index –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Step 2: decile lifts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21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graphicFrame>
        <p:nvGraphicFramePr>
          <p:cNvPr id="13" name="圖表 12">
            <a:extLst>
              <a:ext uri="{FF2B5EF4-FFF2-40B4-BE49-F238E27FC236}">
                <a16:creationId xmlns:a16="http://schemas.microsoft.com/office/drawing/2014/main" id="{2E7B305A-0B40-A34F-AC86-EE0F1FABE7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8901094"/>
              </p:ext>
            </p:extLst>
          </p:nvPr>
        </p:nvGraphicFramePr>
        <p:xfrm>
          <a:off x="2198119" y="2499114"/>
          <a:ext cx="5622407" cy="4166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7605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DC0E846-3006-ED4C-B4BD-B66BE5AA23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350" y="1594890"/>
                <a:ext cx="8526732" cy="486188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accent1">
                      <a:lumMod val="75000"/>
                    </a:schemeClr>
                  </a:buClr>
                  <a:buSzPct val="50000"/>
                  <a:buFont typeface="Wingdings" pitchFamily="2" charset="2"/>
                  <a:buChar char="n"/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Lift index is defined as</a:t>
                </a:r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50000"/>
                  <a:buFont typeface="Wingdings" pitchFamily="2" charset="2"/>
                  <a:buChar char="n"/>
                </a:pPr>
                <a:endParaRPr lang="en-US" altLang="zh-TW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Clr>
                    <a:schemeClr val="accent1">
                      <a:lumMod val="75000"/>
                    </a:schemeClr>
                  </a:buClr>
                  <a:buSzPct val="50000"/>
                  <a:buNone/>
                </a:pPr>
                <a:endParaRPr lang="en-US" altLang="zh-TW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Clr>
                    <a:schemeClr val="accent1">
                      <a:lumMod val="75000"/>
                    </a:schemeClr>
                  </a:buClr>
                  <a:buSzPct val="50000"/>
                  <a:buNone/>
                </a:pPr>
                <a:endParaRPr lang="en-US" altLang="zh-TW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Clr>
                    <a:schemeClr val="accent1">
                      <a:lumMod val="75000"/>
                    </a:schemeClr>
                  </a:buClr>
                  <a:buSzPct val="50000"/>
                  <a:buNone/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>
                            <a:solidFill>
                              <a:schemeClr val="bg2">
                                <a:lumMod val="25000"/>
                              </a:schemeClr>
                            </a:solidFill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chemeClr val="bg2">
                                <a:lumMod val="25000"/>
                              </a:schemeClr>
                            </a:solidFill>
                          </a:rPr>
                          <m:t>𝑤</m:t>
                        </m:r>
                      </m:e>
                      <m:sub>
                        <m:r>
                          <a:rPr lang="en-US" altLang="zh-TW">
                            <a:solidFill>
                              <a:schemeClr val="bg2">
                                <a:lumMod val="25000"/>
                              </a:schemeClr>
                            </a:solidFill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solidFill>
                          <a:schemeClr val="bg2">
                            <a:lumMod val="25000"/>
                          </a:schemeClr>
                        </a:solidFill>
                      </a:rPr>
                      <m:t>′</m:t>
                    </m:r>
                  </m:oMath>
                </a14:m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are the prespecified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>
                            <a:solidFill>
                              <a:schemeClr val="bg2">
                                <a:lumMod val="25000"/>
                              </a:schemeClr>
                            </a:solidFill>
                          </a:rPr>
                        </m:ctrlPr>
                      </m:sSubPr>
                      <m:e>
                        <m:r>
                          <a:rPr lang="en-US" altLang="zh-TW">
                            <a:solidFill>
                              <a:schemeClr val="bg2">
                                <a:lumMod val="25000"/>
                              </a:schemeClr>
                            </a:solidFill>
                          </a:rPr>
                          <m:t>𝑠</m:t>
                        </m:r>
                      </m:e>
                      <m:sub>
                        <m:r>
                          <a:rPr lang="en-US" altLang="zh-TW">
                            <a:solidFill>
                              <a:schemeClr val="bg2">
                                <a:lumMod val="25000"/>
                              </a:schemeClr>
                            </a:solidFill>
                          </a:rPr>
                          <m:t>𝑖</m:t>
                        </m:r>
                      </m:sub>
                    </m:sSub>
                    <m:r>
                      <a:rPr lang="en-US" altLang="zh-TW">
                        <a:solidFill>
                          <a:schemeClr val="bg2">
                            <a:lumMod val="25000"/>
                          </a:schemeClr>
                        </a:solidFill>
                      </a:rPr>
                      <m:t>′</m:t>
                    </m:r>
                  </m:oMath>
                </a14:m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are the  </a:t>
                </a:r>
              </a:p>
              <a:p>
                <a:pPr marL="0" indent="0">
                  <a:buClr>
                    <a:schemeClr val="accent1">
                      <a:lumMod val="75000"/>
                    </a:schemeClr>
                  </a:buClr>
                  <a:buSzPct val="50000"/>
                  <a:buNone/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decile lifts</a:t>
                </a:r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50000"/>
                  <a:buFont typeface="Wingdings" pitchFamily="2" charset="2"/>
                  <a:buChar char="n"/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</a:t>
                </a:r>
                <a:r>
                  <a:rPr lang="en-US" altLang="zh-TW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care more about the first few deciles</a:t>
                </a:r>
                <a:endParaRPr lang="en-US" altLang="zh-TW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Clr>
                    <a:schemeClr val="accent1">
                      <a:lumMod val="75000"/>
                    </a:schemeClr>
                  </a:buClr>
                  <a:buSzPct val="50000"/>
                  <a:buFont typeface="Wingdings" pitchFamily="2" charset="2"/>
                  <a:buChar char="n"/>
                </a:pPr>
                <a:r>
                  <a:rPr lang="en-US" altLang="zh-TW" sz="2800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Nonincreasing weights as more customers visited</a:t>
                </a:r>
              </a:p>
              <a:p>
                <a:pPr lvl="1">
                  <a:buClr>
                    <a:schemeClr val="accent1">
                      <a:lumMod val="75000"/>
                    </a:schemeClr>
                  </a:buClr>
                  <a:buSzPct val="50000"/>
                  <a:buFont typeface="Wingdings" pitchFamily="2" charset="2"/>
                  <a:buChar char="n"/>
                </a:pPr>
                <a:r>
                  <a:rPr lang="en-US" altLang="zh-TW" sz="2800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instance, {1.0, 0.9, 0.8, …, 0.1}</a:t>
                </a:r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50000"/>
                  <a:buFont typeface="Wingdings" pitchFamily="2" charset="2"/>
                  <a:buChar char="n"/>
                </a:pPr>
                <a:endParaRPr lang="en-US" altLang="zh-TW" dirty="0"/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50000"/>
                  <a:buFont typeface="Wingdings" pitchFamily="2" charset="2"/>
                  <a:buChar char="n"/>
                </a:pPr>
                <a:endParaRPr lang="en-US" altLang="zh-TW" sz="2800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DC0E846-3006-ED4C-B4BD-B66BE5AA23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350" y="1594890"/>
                <a:ext cx="8526732" cy="4861888"/>
              </a:xfrm>
              <a:blipFill>
                <a:blip r:embed="rId3"/>
                <a:stretch>
                  <a:fillRect t="-20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320350" y="394561"/>
            <a:ext cx="3749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Lift index –</a:t>
            </a:r>
          </a:p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Step 3: lift index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22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03EB783-515A-E44E-AD44-7FD2C0A1F9D9}"/>
                  </a:ext>
                </a:extLst>
              </p:cNvPr>
              <p:cNvSpPr txBox="1"/>
              <p:nvPr/>
            </p:nvSpPr>
            <p:spPr>
              <a:xfrm>
                <a:off x="2724681" y="2189572"/>
                <a:ext cx="3908634" cy="12220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𝒍𝒊𝒇𝒕</m:t>
                      </m:r>
                      <m:r>
                        <a:rPr kumimoji="1" lang="en-US" altLang="zh-TW" sz="28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 </m:t>
                      </m:r>
                      <m:r>
                        <a:rPr kumimoji="1" lang="en-US" altLang="zh-TW" sz="28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𝒊𝒏𝒅𝒆𝒙</m:t>
                      </m:r>
                      <m:r>
                        <a:rPr kumimoji="1" lang="en-US" altLang="zh-TW" sz="28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kumimoji="1" lang="is-IS" altLang="zh-TW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𝒊</m:t>
                          </m:r>
                          <m:r>
                            <a:rPr kumimoji="1" lang="en-US" altLang="zh-TW" sz="2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TW" sz="2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zh-TW" sz="2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𝟏𝟎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TW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1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1" lang="en-US" altLang="zh-TW" sz="2800" b="1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1" lang="en-US" altLang="zh-TW" sz="2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1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kumimoji="1" lang="en-US" altLang="zh-TW" sz="2800" b="1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kumimoji="1" lang="en-US" altLang="zh-TW" sz="2800" b="1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TW" alt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03EB783-515A-E44E-AD44-7FD2C0A1F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681" y="2189572"/>
                <a:ext cx="3908634" cy="1222066"/>
              </a:xfrm>
              <a:prstGeom prst="rect">
                <a:avLst/>
              </a:prstGeom>
              <a:blipFill>
                <a:blip r:embed="rId5"/>
                <a:stretch>
                  <a:fillRect l="-2922" t="-109184" r="-325" b="-1693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9429C380-09E3-7640-810B-1FC8A1C1B9C8}"/>
              </a:ext>
            </a:extLst>
          </p:cNvPr>
          <p:cNvSpPr/>
          <p:nvPr/>
        </p:nvSpPr>
        <p:spPr>
          <a:xfrm>
            <a:off x="3384745" y="6452572"/>
            <a:ext cx="5462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6"/>
              </a:rPr>
              <a:t>https://www.aaai.org/Papers/KDD/1998/KDD98-011.pdf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073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 the true buyers in each decile and find decile lifts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endParaRPr lang="en-US" altLang="zh-TW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endParaRPr lang="en-US" altLang="zh-TW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 lift index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26725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Lift index –</a:t>
            </a:r>
          </a:p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Example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23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03EB783-515A-E44E-AD44-7FD2C0A1F9D9}"/>
                  </a:ext>
                </a:extLst>
              </p:cNvPr>
              <p:cNvSpPr txBox="1"/>
              <p:nvPr/>
            </p:nvSpPr>
            <p:spPr>
              <a:xfrm>
                <a:off x="-229308" y="4443259"/>
                <a:ext cx="9265024" cy="18637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𝒍𝒊𝒇𝒕</m:t>
                      </m:r>
                      <m:r>
                        <a:rPr kumimoji="1" lang="en-US" altLang="zh-TW" sz="28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 </m:t>
                      </m:r>
                      <m:r>
                        <a:rPr kumimoji="1" lang="en-US" altLang="zh-TW" sz="28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𝒊𝒏𝒅𝒆𝒙</m:t>
                      </m:r>
                      <m:r>
                        <a:rPr kumimoji="1" lang="en-US" altLang="zh-TW" sz="2800" b="1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kumimoji="1" lang="is-IS" altLang="zh-TW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𝒊</m:t>
                          </m:r>
                          <m:r>
                            <a:rPr kumimoji="1" lang="en-US" altLang="zh-TW" sz="2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TW" sz="2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kumimoji="1" lang="en-US" altLang="zh-TW" sz="2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𝟏𝟎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TW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1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1" lang="en-US" altLang="zh-TW" sz="2800" b="1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1" lang="en-US" altLang="zh-TW" sz="2800" b="1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zh-TW" sz="2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1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kumimoji="1" lang="en-US" altLang="zh-TW" sz="2800" b="1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kumimoji="1" lang="en-US" altLang="zh-TW" sz="2800" b="1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zh-TW" sz="28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:r>
                  <a:rPr kumimoji="1" lang="en-US" altLang="zh-TW" sz="2800" b="1" dirty="0">
                    <a:solidFill>
                      <a:srgbClr val="7030A0"/>
                    </a:solidFill>
                  </a:rPr>
                  <a:t>                  </a:t>
                </a:r>
                <a14:m>
                  <m:oMath xmlns:m="http://schemas.openxmlformats.org/officeDocument/2006/math">
                    <m:r>
                      <a:rPr kumimoji="1" lang="en-US" altLang="zh-TW" sz="28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kumimoji="1" lang="en-US" altLang="zh-TW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 =</m:t>
                    </m:r>
                    <m:f>
                      <m:fPr>
                        <m:ctrlPr>
                          <a:rPr kumimoji="1" lang="en-US" altLang="zh-TW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1" lang="en-US" altLang="zh-TW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1" lang="en-US" altLang="zh-TW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TW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kumimoji="1" lang="en-US" altLang="zh-TW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kumimoji="1" lang="en-US" altLang="zh-TW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𝟒𝟏𝟎</m:t>
                            </m:r>
                            <m:r>
                              <a:rPr kumimoji="1" lang="en-US" altLang="zh-TW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TW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kumimoji="1" lang="en-US" altLang="zh-TW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TW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𝟗</m:t>
                            </m:r>
                            <m:r>
                              <a:rPr kumimoji="1" lang="en-US" altLang="zh-TW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kumimoji="1" lang="en-US" altLang="zh-TW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𝟏𝟗𝟎</m:t>
                            </m:r>
                            <m:r>
                              <a:rPr kumimoji="1" lang="en-US" altLang="zh-TW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+⋯+</m:t>
                            </m:r>
                            <m:r>
                              <a:rPr kumimoji="1" lang="en-US" altLang="zh-TW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kumimoji="1" lang="en-US" altLang="zh-TW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kumimoji="1" lang="en-US" altLang="zh-TW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kumimoji="1" lang="en-US" altLang="zh-TW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kumimoji="1" lang="en-US" altLang="zh-TW" sz="2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𝟐𝟔</m:t>
                            </m:r>
                          </m:e>
                        </m:d>
                      </m:num>
                      <m:den>
                        <m:r>
                          <a:rPr kumimoji="1" lang="en-US" altLang="zh-TW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𝟏𝟎𝟎𝟎</m:t>
                        </m:r>
                      </m:den>
                    </m:f>
                    <m:r>
                      <a:rPr kumimoji="1" lang="en-US" altLang="zh-TW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TW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𝟖𝟏</m:t>
                    </m:r>
                    <m:r>
                      <a:rPr kumimoji="1" lang="en-US" altLang="zh-TW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1" lang="en-US" altLang="zh-TW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kumimoji="1" lang="en-US" altLang="zh-TW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kumimoji="1" lang="zh-TW" altLang="en-US" sz="28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03EB783-515A-E44E-AD44-7FD2C0A1F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9308" y="4443259"/>
                <a:ext cx="9265024" cy="1863715"/>
              </a:xfrm>
              <a:prstGeom prst="rect">
                <a:avLst/>
              </a:prstGeom>
              <a:blipFill>
                <a:blip r:embed="rId4"/>
                <a:stretch>
                  <a:fillRect t="-72973" b="-77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9429C380-09E3-7640-810B-1FC8A1C1B9C8}"/>
              </a:ext>
            </a:extLst>
          </p:cNvPr>
          <p:cNvSpPr/>
          <p:nvPr/>
        </p:nvSpPr>
        <p:spPr>
          <a:xfrm>
            <a:off x="3384745" y="6452572"/>
            <a:ext cx="5462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5"/>
              </a:rPr>
              <a:t>https://www.aaai.org/Papers/KDD/1998/KDD98-011.pdf</a:t>
            </a:r>
            <a:endParaRPr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86B069C-1056-F640-9F03-50563B7A4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914856"/>
              </p:ext>
            </p:extLst>
          </p:nvPr>
        </p:nvGraphicFramePr>
        <p:xfrm>
          <a:off x="320350" y="2104110"/>
          <a:ext cx="8526730" cy="1876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673">
                  <a:extLst>
                    <a:ext uri="{9D8B030D-6E8A-4147-A177-3AD203B41FA5}">
                      <a16:colId xmlns:a16="http://schemas.microsoft.com/office/drawing/2014/main" val="609828099"/>
                    </a:ext>
                  </a:extLst>
                </a:gridCol>
                <a:gridCol w="852673">
                  <a:extLst>
                    <a:ext uri="{9D8B030D-6E8A-4147-A177-3AD203B41FA5}">
                      <a16:colId xmlns:a16="http://schemas.microsoft.com/office/drawing/2014/main" val="3287704950"/>
                    </a:ext>
                  </a:extLst>
                </a:gridCol>
                <a:gridCol w="852673">
                  <a:extLst>
                    <a:ext uri="{9D8B030D-6E8A-4147-A177-3AD203B41FA5}">
                      <a16:colId xmlns:a16="http://schemas.microsoft.com/office/drawing/2014/main" val="3847456571"/>
                    </a:ext>
                  </a:extLst>
                </a:gridCol>
                <a:gridCol w="852673">
                  <a:extLst>
                    <a:ext uri="{9D8B030D-6E8A-4147-A177-3AD203B41FA5}">
                      <a16:colId xmlns:a16="http://schemas.microsoft.com/office/drawing/2014/main" val="2274162147"/>
                    </a:ext>
                  </a:extLst>
                </a:gridCol>
                <a:gridCol w="852673">
                  <a:extLst>
                    <a:ext uri="{9D8B030D-6E8A-4147-A177-3AD203B41FA5}">
                      <a16:colId xmlns:a16="http://schemas.microsoft.com/office/drawing/2014/main" val="2350093820"/>
                    </a:ext>
                  </a:extLst>
                </a:gridCol>
                <a:gridCol w="852673">
                  <a:extLst>
                    <a:ext uri="{9D8B030D-6E8A-4147-A177-3AD203B41FA5}">
                      <a16:colId xmlns:a16="http://schemas.microsoft.com/office/drawing/2014/main" val="1252509434"/>
                    </a:ext>
                  </a:extLst>
                </a:gridCol>
                <a:gridCol w="852673">
                  <a:extLst>
                    <a:ext uri="{9D8B030D-6E8A-4147-A177-3AD203B41FA5}">
                      <a16:colId xmlns:a16="http://schemas.microsoft.com/office/drawing/2014/main" val="503261599"/>
                    </a:ext>
                  </a:extLst>
                </a:gridCol>
                <a:gridCol w="852673">
                  <a:extLst>
                    <a:ext uri="{9D8B030D-6E8A-4147-A177-3AD203B41FA5}">
                      <a16:colId xmlns:a16="http://schemas.microsoft.com/office/drawing/2014/main" val="4167031765"/>
                    </a:ext>
                  </a:extLst>
                </a:gridCol>
                <a:gridCol w="852673">
                  <a:extLst>
                    <a:ext uri="{9D8B030D-6E8A-4147-A177-3AD203B41FA5}">
                      <a16:colId xmlns:a16="http://schemas.microsoft.com/office/drawing/2014/main" val="2495001843"/>
                    </a:ext>
                  </a:extLst>
                </a:gridCol>
                <a:gridCol w="852673">
                  <a:extLst>
                    <a:ext uri="{9D8B030D-6E8A-4147-A177-3AD203B41FA5}">
                      <a16:colId xmlns:a16="http://schemas.microsoft.com/office/drawing/2014/main" val="405397589"/>
                    </a:ext>
                  </a:extLst>
                </a:gridCol>
              </a:tblGrid>
              <a:tr h="6255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10%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20%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30%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40%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60%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80%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90%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659872"/>
                  </a:ext>
                </a:extLst>
              </a:tr>
              <a:tr h="6255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806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848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915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945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974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397777"/>
                  </a:ext>
                </a:extLst>
              </a:tr>
              <a:tr h="6255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7018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25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>
            <a:extLst>
              <a:ext uri="{FF2B5EF4-FFF2-40B4-BE49-F238E27FC236}">
                <a16:creationId xmlns:a16="http://schemas.microsoft.com/office/drawing/2014/main" id="{02BF3CAF-2AA3-B345-954D-EA723A537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96" y="5116751"/>
            <a:ext cx="2986865" cy="101631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362163" y="1152083"/>
            <a:ext cx="65575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sz="3400" b="1" dirty="0">
                <a:latin typeface="Helvetica" pitchFamily="2" charset="0"/>
                <a:cs typeface="Times New Roman" panose="02020603050405020304" pitchFamily="18" charset="0"/>
              </a:rPr>
              <a:t>A Deep Learning Approach to Bank Direct Marketing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5BD41FFE-1B43-DE46-BB37-41B03F142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443" y="5218241"/>
            <a:ext cx="829190" cy="82919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186193" y="2290856"/>
            <a:ext cx="690945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zh-TW" dirty="0" err="1">
                <a:latin typeface="Helvetica" pitchFamily="2" charset="0"/>
                <a:ea typeface="Arial Rounded MT Bold" charset="0"/>
                <a:cs typeface="Arial Rounded MT Bold" charset="0"/>
              </a:rPr>
              <a:t>Te</a:t>
            </a:r>
            <a:r>
              <a:rPr kumimoji="1" lang="en-US" altLang="zh-TW" dirty="0">
                <a:latin typeface="Helvetica" pitchFamily="2" charset="0"/>
                <a:ea typeface="Arial Rounded MT Bold" charset="0"/>
                <a:cs typeface="Arial Rounded MT Bold" charset="0"/>
              </a:rPr>
              <a:t>-Cheng Hsu, Jia-Siang Chen, Wei-Zhu Chen, Yu-</a:t>
            </a:r>
            <a:r>
              <a:rPr kumimoji="1" lang="en-US" altLang="zh-TW" dirty="0" err="1">
                <a:latin typeface="Helvetica" pitchFamily="2" charset="0"/>
                <a:ea typeface="Arial Rounded MT Bold" charset="0"/>
                <a:cs typeface="Arial Rounded MT Bold" charset="0"/>
              </a:rPr>
              <a:t>Hsuan</a:t>
            </a:r>
            <a:r>
              <a:rPr kumimoji="1" lang="en-US" altLang="zh-TW" dirty="0">
                <a:latin typeface="Helvetica" pitchFamily="2" charset="0"/>
                <a:ea typeface="Arial Rounded MT Bold" charset="0"/>
                <a:cs typeface="Arial Rounded MT Bold" charset="0"/>
              </a:rPr>
              <a:t> </a:t>
            </a:r>
            <a:r>
              <a:rPr kumimoji="1" lang="en-US" altLang="zh-TW" dirty="0" err="1">
                <a:latin typeface="Helvetica" pitchFamily="2" charset="0"/>
                <a:ea typeface="Arial Rounded MT Bold" charset="0"/>
                <a:cs typeface="Arial Rounded MT Bold" charset="0"/>
              </a:rPr>
              <a:t>Chien</a:t>
            </a:r>
            <a:r>
              <a:rPr kumimoji="1" lang="en-US" altLang="zh-TW" dirty="0">
                <a:latin typeface="Helvetica" pitchFamily="2" charset="0"/>
                <a:ea typeface="Arial Rounded MT Bold" charset="0"/>
                <a:cs typeface="Arial Rounded MT Bold" charset="0"/>
              </a:rPr>
              <a:t>, </a:t>
            </a:r>
          </a:p>
          <a:p>
            <a:pPr algn="ctr">
              <a:spcAft>
                <a:spcPts val="600"/>
              </a:spcAft>
            </a:pPr>
            <a:r>
              <a:rPr kumimoji="1" lang="en-US" altLang="zh-TW" dirty="0" err="1">
                <a:latin typeface="Helvetica" pitchFamily="2" charset="0"/>
                <a:ea typeface="Arial Rounded MT Bold" charset="0"/>
                <a:cs typeface="Arial Rounded MT Bold" charset="0"/>
              </a:rPr>
              <a:t>Sz</a:t>
            </a:r>
            <a:r>
              <a:rPr kumimoji="1" lang="en-US" altLang="zh-TW" dirty="0">
                <a:latin typeface="Helvetica" pitchFamily="2" charset="0"/>
                <a:ea typeface="Arial Rounded MT Bold" charset="0"/>
                <a:cs typeface="Arial Rounded MT Bold" charset="0"/>
              </a:rPr>
              <a:t>-Wei Wu, </a:t>
            </a:r>
            <a:r>
              <a:rPr kumimoji="1" lang="en-US" altLang="zh-TW" dirty="0" err="1">
                <a:latin typeface="Helvetica" pitchFamily="2" charset="0"/>
                <a:ea typeface="Arial Rounded MT Bold" charset="0"/>
                <a:cs typeface="Arial Rounded MT Bold" charset="0"/>
              </a:rPr>
              <a:t>Mahsa</a:t>
            </a:r>
            <a:r>
              <a:rPr kumimoji="1" lang="en-US" altLang="zh-TW" dirty="0">
                <a:latin typeface="Helvetica" pitchFamily="2" charset="0"/>
                <a:ea typeface="Arial Rounded MT Bold" charset="0"/>
                <a:cs typeface="Arial Rounded MT Bold" charset="0"/>
              </a:rPr>
              <a:t> </a:t>
            </a:r>
            <a:r>
              <a:rPr kumimoji="1" lang="en-US" altLang="zh-TW" dirty="0" err="1">
                <a:latin typeface="Helvetica" pitchFamily="2" charset="0"/>
                <a:ea typeface="Arial Rounded MT Bold" charset="0"/>
                <a:cs typeface="Arial Rounded MT Bold" charset="0"/>
              </a:rPr>
              <a:t>Ashouri</a:t>
            </a:r>
            <a:r>
              <a:rPr kumimoji="1" lang="en-US" altLang="zh-TW" dirty="0">
                <a:latin typeface="Helvetica" pitchFamily="2" charset="0"/>
                <a:ea typeface="Arial Rounded MT Bold" charset="0"/>
                <a:cs typeface="Arial Rounded MT Bold" charset="0"/>
              </a:rPr>
              <a:t>, Che Lin, </a:t>
            </a:r>
            <a:r>
              <a:rPr kumimoji="1" lang="en-US" altLang="zh-TW" dirty="0" err="1">
                <a:latin typeface="Helvetica" pitchFamily="2" charset="0"/>
                <a:ea typeface="Arial Rounded MT Bold" charset="0"/>
                <a:cs typeface="Arial Rounded MT Bold" charset="0"/>
              </a:rPr>
              <a:t>Galit</a:t>
            </a:r>
            <a:r>
              <a:rPr kumimoji="1" lang="en-US" altLang="zh-TW" dirty="0">
                <a:latin typeface="Helvetica" pitchFamily="2" charset="0"/>
                <a:ea typeface="Arial Rounded MT Bold" charset="0"/>
                <a:cs typeface="Arial Rounded MT Bold" charset="0"/>
              </a:rPr>
              <a:t> </a:t>
            </a:r>
            <a:r>
              <a:rPr kumimoji="1" lang="en-US" altLang="zh-TW" dirty="0" err="1">
                <a:latin typeface="Helvetica" pitchFamily="2" charset="0"/>
                <a:ea typeface="Arial Rounded MT Bold" charset="0"/>
                <a:cs typeface="Arial Rounded MT Bold" charset="0"/>
              </a:rPr>
              <a:t>Shmueli</a:t>
            </a:r>
            <a:r>
              <a:rPr kumimoji="1" lang="en-US" altLang="zh-TW" dirty="0">
                <a:latin typeface="Helvetica" pitchFamily="2" charset="0"/>
                <a:ea typeface="Arial Rounded MT Bold" charset="0"/>
                <a:cs typeface="Arial Rounded MT Bold" charset="0"/>
              </a:rPr>
              <a:t> </a:t>
            </a:r>
          </a:p>
          <a:p>
            <a:pPr algn="ctr">
              <a:spcAft>
                <a:spcPts val="600"/>
              </a:spcAft>
            </a:pPr>
            <a:r>
              <a:rPr kumimoji="1" lang="en-US" altLang="zh-TW" dirty="0">
                <a:latin typeface="Helvetica" pitchFamily="2" charset="0"/>
                <a:ea typeface="Arial Rounded MT Bold" charset="0"/>
                <a:cs typeface="Arial Rounded MT Bold" charset="0"/>
              </a:rPr>
              <a:t>Published in 2018 INFORMS International Conference</a:t>
            </a:r>
            <a:br>
              <a:rPr kumimoji="1" lang="en-US" altLang="zh-TW" dirty="0">
                <a:latin typeface="Helvetica" pitchFamily="2" charset="0"/>
                <a:ea typeface="Arial Rounded MT Bold" charset="0"/>
                <a:cs typeface="Arial Rounded MT Bold" charset="0"/>
              </a:rPr>
            </a:br>
            <a:r>
              <a:rPr kumimoji="1" lang="en-US" altLang="zh-TW" dirty="0">
                <a:latin typeface="Helvetica" pitchFamily="2" charset="0"/>
                <a:ea typeface="Arial Rounded MT Bold" charset="0"/>
                <a:cs typeface="Arial Rounded MT Bold" charset="0"/>
              </a:rPr>
              <a:t>June, 17-20 @Taipei, Taiwan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15330698-1A1F-FA45-956A-B2A46CE3D5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1" t="5850" r="77368" b="4689"/>
          <a:stretch/>
        </p:blipFill>
        <p:spPr>
          <a:xfrm>
            <a:off x="3837002" y="5132612"/>
            <a:ext cx="1039798" cy="100044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BD7AE8F-0357-E641-BF38-1BDA9BB297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333" b="43091"/>
          <a:stretch/>
        </p:blipFill>
        <p:spPr>
          <a:xfrm>
            <a:off x="4876799" y="4783846"/>
            <a:ext cx="4267201" cy="11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4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 deep learning models into predicting potential positive customer during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 marketing campaign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model with practical business and analytic goals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model achieved a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lift index of 91.76%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is comparable to random forest (92.03%) and better than naïve Bayes (80.89%) and logistic regression (89.72%)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62293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A Deep Learning Approach 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to Bank Direct Marketing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25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3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accumulating customer data have become the most valuable asset of financial holding companies (FHCs)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behavioral data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considered essential to direct marketing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only send out offers to a limited set of customers while nonpositive recommendations lead to reduced revenue and customer satisfaction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Lift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performance evaluation metric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Ranking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problem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Motivation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26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3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marketing campaigns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 Portuguese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banking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institution based on phone calls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45,211 customers; 16/20 input features and 1 output variable (different versions are available)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5827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Bank marketing dataset –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Dataset overview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27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9D6E089-1DE0-4143-9193-52AE868209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666"/>
          <a:stretch/>
        </p:blipFill>
        <p:spPr>
          <a:xfrm>
            <a:off x="729552" y="3923852"/>
            <a:ext cx="7702935" cy="216359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490C96A-60B5-784F-BDD8-7AE9D661436F}"/>
              </a:ext>
            </a:extLst>
          </p:cNvPr>
          <p:cNvSpPr/>
          <p:nvPr/>
        </p:nvSpPr>
        <p:spPr>
          <a:xfrm>
            <a:off x="3388044" y="6452572"/>
            <a:ext cx="5731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5"/>
              </a:rPr>
              <a:t>https://archive.ics.uci.edu/ml/datasets/Bank+Marketing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150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 client data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(numeric)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type of job (admin./blue-collar/entrepreneur/housemaid/</a:t>
            </a:r>
            <a:b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management/retired/self-employed/services/student/</a:t>
            </a:r>
            <a:b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technician/unemployed/unknown)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marital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marital status (divorced/married/single/unknown)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(basic.4y/basic.6y/basic.9y/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high.school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b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illiterate/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professional.course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university.degree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/unknown)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has credit in default? (no/yes/unknown)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housing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has housing loan? (no/yes/unknown)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loan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has personal loan? (no/yes/unknown)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5827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Bank marketing dataset –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Input features (1/4)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28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968AE91-1917-F940-971C-0AA2C9C963A6}"/>
              </a:ext>
            </a:extLst>
          </p:cNvPr>
          <p:cNvSpPr/>
          <p:nvPr/>
        </p:nvSpPr>
        <p:spPr>
          <a:xfrm>
            <a:off x="3388044" y="6452572"/>
            <a:ext cx="5731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https://archive.ics.uci.edu/ml/datasets/Bank+Marketing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905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>
            <a:extLst>
              <a:ext uri="{FF2B5EF4-FFF2-40B4-BE49-F238E27FC236}">
                <a16:creationId xmlns:a16="http://schemas.microsoft.com/office/drawing/2014/main" id="{02BF3CAF-2AA3-B345-954D-EA723A537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6" y="5749862"/>
            <a:ext cx="2986865" cy="101631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56017" y="1332918"/>
            <a:ext cx="74810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sz="3400" b="1" dirty="0">
                <a:latin typeface="Helvetica" pitchFamily="2" charset="0"/>
                <a:cs typeface="Times New Roman" panose="02020603050405020304" pitchFamily="18" charset="0"/>
              </a:rPr>
              <a:t>Introduction to direct marketing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BD7AE8F-0357-E641-BF38-1BDA9BB297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333" b="43091"/>
          <a:stretch/>
        </p:blipFill>
        <p:spPr>
          <a:xfrm>
            <a:off x="202814" y="4791497"/>
            <a:ext cx="3429000" cy="10112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C14667-7974-0148-BE01-37BA73DF0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315" y="4655655"/>
            <a:ext cx="2394284" cy="211051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C4148E0-4BBD-694D-B155-1921BA911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256" y="4611735"/>
            <a:ext cx="2416617" cy="215443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0E7446AA-B338-8E47-9D5C-892ACC6CD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6541" y="3820550"/>
            <a:ext cx="4175525" cy="83510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FAEB143-89A1-4547-B069-3AD3270118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814" y="3686415"/>
            <a:ext cx="4204052" cy="111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6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last contact of the current campaign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contact communication type </a:t>
            </a:r>
            <a:b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(cellular/telephone) 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last contact month of year </a:t>
            </a:r>
            <a:b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feb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mar/ .../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day_of_week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last contact day of the week (mon/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tue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/wed/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fri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duration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last contact duration in seconds (numeric)</a:t>
            </a:r>
            <a:b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(actually NOT used in building model since if y=0 then y=‘no’)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5775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Bank marketing dataset –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Input features (2/4)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29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28C58FF-3CD9-4741-B833-A16601C2B360}"/>
              </a:ext>
            </a:extLst>
          </p:cNvPr>
          <p:cNvSpPr/>
          <p:nvPr/>
        </p:nvSpPr>
        <p:spPr>
          <a:xfrm>
            <a:off x="3388044" y="6452572"/>
            <a:ext cx="5731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https://archive.ics.uci.edu/ml/datasets/Bank+Marketing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313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attributes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campaign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number of contacts performed during this campaign and for this client </a:t>
            </a:r>
            <a:b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(numeric, includes last contact)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pdays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number of days that passed by after the client was last contacted from a previous campaign </a:t>
            </a:r>
            <a:b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(numeric; 999 means client was not previously contacted) 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number of contacts performed before this campaign and for this client (numeric)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poutcome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outcome of the previous marketing campaign</a:t>
            </a:r>
            <a:b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(failure/nonexistent/success)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5775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Bank marketing dataset –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Input features (3/4)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30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2CF35C1-C34C-2746-9C16-0795FB7D19E9}"/>
              </a:ext>
            </a:extLst>
          </p:cNvPr>
          <p:cNvSpPr/>
          <p:nvPr/>
        </p:nvSpPr>
        <p:spPr>
          <a:xfrm>
            <a:off x="3388044" y="6452572"/>
            <a:ext cx="5731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https://archive.ics.uci.edu/ml/datasets/Bank+Marketing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737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and economic context attributes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emp.var.rate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employment variation rate - quarterly indicator (numeric)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cons.price.idx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consumer price index - monthly indicator (numeric) 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cons.conf.idx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consumer confidence index - monthly indicator (numeric) 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euribor3m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euribor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month rate - daily indicator (numeric)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nr.employed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number of employees - quarterly indicator (numeric)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5775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Bank marketing dataset –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Input features (4/4)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31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33FD701-AA22-AB4D-85D5-3E4EE4467159}"/>
              </a:ext>
            </a:extLst>
          </p:cNvPr>
          <p:cNvSpPr/>
          <p:nvPr/>
        </p:nvSpPr>
        <p:spPr>
          <a:xfrm>
            <a:off x="3388044" y="6452572"/>
            <a:ext cx="5731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https://archive.ics.uci.edu/ml/datasets/Bank+Marketing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111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business goal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customer the customers that will subscribe to the financial product being marketed (term deposit) given their financial behavior and demographic information and previous campaign outcomes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marketing effectiveness by targeting the right customers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mining goal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whether a certain customer will subscribe to a term deposit or not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 problem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63658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Bank marketing dataset –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Business and analytic goals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32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Typical binary classification problems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F1-score, ROC, AUC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genuinely meet practical direct marketing application goals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only conduct marketing to a small subset of customers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are also interested in accurately predicting the true buyers among top-tier customers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Ranking problem =&gt; lift &amp; lift index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71865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Bank marketing dataset – 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Performance evaluation metrics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33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number of samples for each class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 a predictor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always outputs class 1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prediction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Class imbalance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34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540E0F9-5106-F646-A240-363A408CE935}"/>
              </a:ext>
            </a:extLst>
          </p:cNvPr>
          <p:cNvSpPr/>
          <p:nvPr/>
        </p:nvSpPr>
        <p:spPr>
          <a:xfrm>
            <a:off x="1452282" y="6579307"/>
            <a:ext cx="75077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hlinkClick r:id="rId4"/>
              </a:rPr>
              <a:t>https://towardsdatascience.com/handling-imbalanced-datasets-in-machine-learning-7a0e84220f28</a:t>
            </a:r>
            <a:endParaRPr lang="zh-TW" altLang="en-US" sz="1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FC20114-7BA5-8741-B7B1-100658F68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964" y="2368133"/>
            <a:ext cx="5852962" cy="448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6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Undersampling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number of samples in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majority class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the cost of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dropping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precious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Class imbalance –</a:t>
            </a:r>
          </a:p>
          <a:p>
            <a:r>
              <a:rPr kumimoji="1" lang="en-US" altLang="zh-TW" sz="3600" b="1" dirty="0" err="1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Undersampling</a:t>
            </a:r>
            <a:endParaRPr kumimoji="1" lang="en-US" altLang="zh-TW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35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540E0F9-5106-F646-A240-363A408CE935}"/>
              </a:ext>
            </a:extLst>
          </p:cNvPr>
          <p:cNvSpPr/>
          <p:nvPr/>
        </p:nvSpPr>
        <p:spPr>
          <a:xfrm>
            <a:off x="0" y="6611779"/>
            <a:ext cx="8526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hlinkClick r:id="rId4"/>
              </a:rPr>
              <a:t>https://towardsdatascience.com/sampling-techniques-for-extremely-imbalanced-data-part-i-under-sampling-a8dbc3d8d6d8</a:t>
            </a:r>
            <a:endParaRPr lang="zh-TW" altLang="en-US" sz="10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F47456C-8080-C842-9E59-8C70836A8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148" y="3204136"/>
            <a:ext cx="4194834" cy="29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5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types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synthetic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minority class </a:t>
            </a: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(SMOTE)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Repeatedly draw samples from minority class samples with </a:t>
            </a: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replacement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4237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Class imbalance –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Oversampling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36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540E0F9-5106-F646-A240-363A408CE935}"/>
              </a:ext>
            </a:extLst>
          </p:cNvPr>
          <p:cNvSpPr/>
          <p:nvPr/>
        </p:nvSpPr>
        <p:spPr>
          <a:xfrm>
            <a:off x="39549" y="6485452"/>
            <a:ext cx="90357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hlinkClick r:id="rId4"/>
              </a:rPr>
              <a:t>https://shahinrostami.com/posts/machine-learning/preprocessing-structured-data/class-imbalance-and-oversampling/</a:t>
            </a:r>
            <a:endParaRPr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3DC7CC-130B-D546-A219-3D552760E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557" y="3276343"/>
            <a:ext cx="44577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7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SMOTE is widely-used to tackle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synthetic samples for minority class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via interpolation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endParaRPr lang="en-US" altLang="zh-TW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7391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Synthetic Minority Oversampling</a:t>
            </a:r>
          </a:p>
          <a:p>
            <a:r>
              <a:rPr kumimoji="1" lang="en-US" altLang="zh-TW" sz="3600" b="1" dirty="0" err="1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TEchnique</a:t>
            </a:r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 (SMOTE)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37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743412B-FFBE-4147-9C57-2549A1F87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064" y="2610851"/>
            <a:ext cx="4211053" cy="421105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540E0F9-5106-F646-A240-363A408CE935}"/>
              </a:ext>
            </a:extLst>
          </p:cNvPr>
          <p:cNvSpPr/>
          <p:nvPr/>
        </p:nvSpPr>
        <p:spPr>
          <a:xfrm>
            <a:off x="1339377" y="6452572"/>
            <a:ext cx="75077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5"/>
              </a:rPr>
              <a:t>https://www.kaggle.com/residentmario/oversampling-with-smote-and-adasyn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79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DC0E846-3006-ED4C-B4BD-B66BE5AA23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350" y="1594890"/>
                <a:ext cx="8526732" cy="486188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accent1">
                      <a:lumMod val="75000"/>
                    </a:schemeClr>
                  </a:buClr>
                  <a:buSzPct val="50000"/>
                  <a:buFont typeface="Wingdings" pitchFamily="2" charset="2"/>
                  <a:buChar char="n"/>
                </a:pPr>
                <a:r>
                  <a:rPr lang="en-US" altLang="zh-TW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Energy-based</a:t>
                </a: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two-layer </a:t>
                </a:r>
                <a:r>
                  <a:rPr lang="en-US" altLang="zh-TW" b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</a:t>
                </a:r>
              </a:p>
              <a:p>
                <a:pPr lvl="1">
                  <a:buClr>
                    <a:schemeClr val="accent1">
                      <a:lumMod val="75000"/>
                    </a:schemeClr>
                  </a:buClr>
                  <a:buSzPct val="50000"/>
                  <a:buFont typeface="Wingdings" pitchFamily="2" charset="2"/>
                  <a:buChar char="n"/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Visible and hidden units are connected to each other</a:t>
                </a:r>
              </a:p>
              <a:p>
                <a:pPr lvl="1">
                  <a:buClr>
                    <a:schemeClr val="accent1">
                      <a:lumMod val="75000"/>
                    </a:schemeClr>
                  </a:buClr>
                  <a:buSzPct val="50000"/>
                  <a:buFont typeface="Wingdings" pitchFamily="2" charset="2"/>
                  <a:buChar char="n"/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connection within visible and hidden units</a:t>
                </a:r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50000"/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𝑬</m:t>
                    </m:r>
                    <m:d>
                      <m:dPr>
                        <m:ctrlP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  <m: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</m:d>
                    <m:r>
                      <a:rPr lang="en-US" altLang="zh-TW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p>
                        <m: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TW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TW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TW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p>
                        <m:r>
                          <a:rPr lang="en-US" altLang="zh-TW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TW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𝒉</m:t>
                    </m:r>
                  </m:oMath>
                </a14:m>
                <a:r>
                  <a:rPr lang="en-US" altLang="zh-TW" b="1" i="1" dirty="0">
                    <a:solidFill>
                      <a:srgbClr val="703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 </m:t>
                    </m:r>
                    <m:sSup>
                      <m:sSupPr>
                        <m:ctrlPr>
                          <a:rPr lang="en-US" altLang="zh-TW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p>
                        <m:r>
                          <a:rPr lang="en-US" altLang="zh-TW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TW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𝑾𝒉</m:t>
                    </m:r>
                  </m:oMath>
                </a14:m>
                <a:endParaRPr lang="en-US" altLang="zh-TW" b="1" i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50000"/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TW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TW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  <m:r>
                          <a:rPr lang="en-US" altLang="zh-TW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</m:d>
                    <m:r>
                      <a:rPr lang="en-US" altLang="zh-TW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𝒁</m:t>
                        </m:r>
                      </m:den>
                    </m:f>
                    <m:r>
                      <a:rPr lang="en-US" altLang="zh-TW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𝒆𝒙𝒑</m:t>
                    </m:r>
                    <m:r>
                      <a:rPr lang="en-US" altLang="zh-TW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⁡(−</m:t>
                    </m:r>
                    <m:r>
                      <a:rPr lang="en-US" altLang="zh-TW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TW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TW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𝒉</m:t>
                    </m:r>
                    <m:r>
                      <a:rPr lang="en-US" altLang="zh-TW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endParaRPr lang="en-US" altLang="zh-TW" b="1" i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50000"/>
                  <a:buFont typeface="Wingdings" pitchFamily="2" charset="2"/>
                  <a:buChar char="n"/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Usually trained via CD-k</a:t>
                </a:r>
                <a:b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(contrastive divergence)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DC0E846-3006-ED4C-B4BD-B66BE5AA23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350" y="1594890"/>
                <a:ext cx="8526732" cy="4861888"/>
              </a:xfrm>
              <a:blipFill>
                <a:blip r:embed="rId3"/>
                <a:stretch>
                  <a:fillRect t="-20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320350" y="394561"/>
            <a:ext cx="5057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Restricted Boltzmann 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machine (RBM)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38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5FF53F8-F02F-C449-BBDC-9A76F3349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116" y="3617788"/>
            <a:ext cx="4292600" cy="26035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CBC0AA1-D47D-644E-B459-38D75F3D0E6B}"/>
              </a:ext>
            </a:extLst>
          </p:cNvPr>
          <p:cNvSpPr/>
          <p:nvPr/>
        </p:nvSpPr>
        <p:spPr>
          <a:xfrm>
            <a:off x="2003287" y="6452572"/>
            <a:ext cx="6749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6"/>
              </a:rPr>
              <a:t>http://www.deeplearningbook.org/contents/generative_models.html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341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0350" y="394561"/>
            <a:ext cx="7041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Financial Technology (FinTech)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3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26EF020-D5DF-D34E-8521-1F3EA630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326" y="997667"/>
            <a:ext cx="5677567" cy="550724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04E9C4F-0BD2-B84B-A40B-E31F651E4A0C}"/>
              </a:ext>
            </a:extLst>
          </p:cNvPr>
          <p:cNvSpPr/>
          <p:nvPr/>
        </p:nvSpPr>
        <p:spPr>
          <a:xfrm>
            <a:off x="1155033" y="6504907"/>
            <a:ext cx="78806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hlinkClick r:id="rId5"/>
              </a:rPr>
              <a:t>https://www.bloomberg.com/quicktake/financial-technology-companies-disrupt-comfy-banks-quicktake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7551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 to use pre-trained RBM as the first layer of our neural network (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pre-training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Utilizing the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ability of RBM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than start training from random 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RBM Feature extraction + DNN classifier </a:t>
            </a:r>
            <a:b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final prediction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64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RBM as network pre-training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39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6" name="Picture 2" descr="¸éåç">
            <a:extLst>
              <a:ext uri="{FF2B5EF4-FFF2-40B4-BE49-F238E27FC236}">
                <a16:creationId xmlns:a16="http://schemas.microsoft.com/office/drawing/2014/main" id="{FB3ADAE9-FAFA-BF46-9EF3-5F5E80F95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695" y="3789948"/>
            <a:ext cx="2676870" cy="28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0A628BA-E6DF-B946-A98F-8E2EC193EC7B}"/>
              </a:ext>
            </a:extLst>
          </p:cNvPr>
          <p:cNvSpPr/>
          <p:nvPr/>
        </p:nvSpPr>
        <p:spPr>
          <a:xfrm>
            <a:off x="1" y="648545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hlinkClick r:id="rId5"/>
              </a:rPr>
              <a:t>https://zh.wikipedia.org/wiki/%E5%8F%97%E9%99%90%E7%8E%BB%E5%B0%94%E5%85%B9%E6%9B%BC%E6%9C%BA</a:t>
            </a:r>
            <a:endParaRPr lang="zh-TW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2C6156-0DBF-5A4C-99B9-3AEE8647D51C}"/>
              </a:ext>
            </a:extLst>
          </p:cNvPr>
          <p:cNvSpPr/>
          <p:nvPr/>
        </p:nvSpPr>
        <p:spPr>
          <a:xfrm>
            <a:off x="7093192" y="4486733"/>
            <a:ext cx="1455821" cy="145582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latin typeface="Helvetica" pitchFamily="2" charset="0"/>
              </a:rPr>
              <a:t>Neural</a:t>
            </a:r>
          </a:p>
          <a:p>
            <a:pPr algn="ctr"/>
            <a:r>
              <a:rPr kumimoji="1" lang="en-US" altLang="zh-TW" sz="2400" b="1" dirty="0">
                <a:latin typeface="Helvetica" pitchFamily="2" charset="0"/>
              </a:rPr>
              <a:t>Network</a:t>
            </a:r>
            <a:endParaRPr kumimoji="1" lang="zh-TW" altLang="en-US" sz="2400" b="1" dirty="0">
              <a:latin typeface="Helvetica" pitchFamily="2" charset="0"/>
            </a:endParaRPr>
          </a:p>
        </p:txBody>
      </p:sp>
      <p:sp>
        <p:nvSpPr>
          <p:cNvPr id="11" name="加號 10">
            <a:extLst>
              <a:ext uri="{FF2B5EF4-FFF2-40B4-BE49-F238E27FC236}">
                <a16:creationId xmlns:a16="http://schemas.microsoft.com/office/drawing/2014/main" id="{9DBD8FBF-20C3-FF49-B318-FC4D9EC2C69B}"/>
              </a:ext>
            </a:extLst>
          </p:cNvPr>
          <p:cNvSpPr/>
          <p:nvPr/>
        </p:nvSpPr>
        <p:spPr>
          <a:xfrm>
            <a:off x="6345501" y="4892220"/>
            <a:ext cx="644846" cy="644846"/>
          </a:xfrm>
          <a:prstGeom prst="mathPlu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043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 variables were transformed into one-hot vectors using dummies and all columns were standardizing using the training set distribution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SMOTE on training set to tackle class imbalance problem whereas validation and test sets were kept intact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60% training + 10% validation + 30% testing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L2-regularization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Hyper-parameters were selected by selecting the smallest error rate model on validation set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Benchmark models: naïve Bayes, LR, and RF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4673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Experimental details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40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6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0350" y="394561"/>
            <a:ext cx="5981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Proposed model provides 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accurate prediction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41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9" name="Shape 278">
            <a:extLst>
              <a:ext uri="{FF2B5EF4-FFF2-40B4-BE49-F238E27FC236}">
                <a16:creationId xmlns:a16="http://schemas.microsoft.com/office/drawing/2014/main" id="{0D38AE54-9B4F-A648-80CE-70F3BCA5B00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350" y="2687359"/>
            <a:ext cx="4175986" cy="305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79">
            <a:extLst>
              <a:ext uri="{FF2B5EF4-FFF2-40B4-BE49-F238E27FC236}">
                <a16:creationId xmlns:a16="http://schemas.microsoft.com/office/drawing/2014/main" id="{1821CAC9-8A0D-A84A-93EA-9194A9FD786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9399" y="2687360"/>
            <a:ext cx="4132874" cy="30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71C48D60-414E-DE4F-B95C-24B1EC677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50% improvement over traditional marketing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AE70069-5F2F-AA43-A8BF-593F48582839}"/>
              </a:ext>
            </a:extLst>
          </p:cNvPr>
          <p:cNvSpPr txBox="1"/>
          <p:nvPr/>
        </p:nvSpPr>
        <p:spPr>
          <a:xfrm>
            <a:off x="2194598" y="4532467"/>
            <a:ext cx="2136770" cy="256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sz="10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EACCE8D-89C0-D343-897C-543F40BD0160}"/>
              </a:ext>
            </a:extLst>
          </p:cNvPr>
          <p:cNvSpPr txBox="1"/>
          <p:nvPr/>
        </p:nvSpPr>
        <p:spPr>
          <a:xfrm>
            <a:off x="5233090" y="3036540"/>
            <a:ext cx="710510" cy="2558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2844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0350" y="394561"/>
            <a:ext cx="6772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With increasing available data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42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7" name="image33.png">
            <a:extLst>
              <a:ext uri="{FF2B5EF4-FFF2-40B4-BE49-F238E27FC236}">
                <a16:creationId xmlns:a16="http://schemas.microsoft.com/office/drawing/2014/main" id="{A178E8C9-29B7-0149-B4C1-0BA054F9F9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528" y="2806438"/>
            <a:ext cx="4478140" cy="3176633"/>
          </a:xfrm>
          <a:prstGeom prst="rect">
            <a:avLst/>
          </a:prstGeom>
          <a:ln/>
        </p:spPr>
      </p:pic>
      <p:pic>
        <p:nvPicPr>
          <p:cNvPr id="9" name="image17.png">
            <a:extLst>
              <a:ext uri="{FF2B5EF4-FFF2-40B4-BE49-F238E27FC236}">
                <a16:creationId xmlns:a16="http://schemas.microsoft.com/office/drawing/2014/main" id="{1E11D024-4207-6245-8842-F441DDD6F3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445028" y="2817154"/>
            <a:ext cx="4495772" cy="3176633"/>
          </a:xfrm>
          <a:prstGeom prst="rect">
            <a:avLst/>
          </a:prstGeom>
          <a:ln/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8E40FF21-B14F-D845-B623-6306E0C0C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3% improvement in lift index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10% to 100 data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DNN model has the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to outperform RF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854A057-2645-354A-A829-29120515B2A1}"/>
              </a:ext>
            </a:extLst>
          </p:cNvPr>
          <p:cNvSpPr txBox="1"/>
          <p:nvPr/>
        </p:nvSpPr>
        <p:spPr>
          <a:xfrm>
            <a:off x="1404372" y="4761068"/>
            <a:ext cx="3040656" cy="244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sz="10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FD6D5D8-D538-0443-9141-885470BF5C96}"/>
              </a:ext>
            </a:extLst>
          </p:cNvPr>
          <p:cNvSpPr txBox="1"/>
          <p:nvPr/>
        </p:nvSpPr>
        <p:spPr>
          <a:xfrm>
            <a:off x="5041232" y="3068053"/>
            <a:ext cx="806115" cy="2671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160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0350" y="394561"/>
            <a:ext cx="5186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Performance summary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43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F5472C5-8CA1-3243-8BE9-D4E548BE5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2" y="2835840"/>
            <a:ext cx="8917664" cy="3005630"/>
          </a:xfrm>
          <a:prstGeom prst="rect">
            <a:avLst/>
          </a:prstGeom>
        </p:spPr>
      </p:pic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4E382FA-C523-2C49-820F-5FC8773D8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50% improvement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over traditional marketing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DNN performs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with more data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B8AADBD-389F-C146-95F5-78C48775CAC9}"/>
              </a:ext>
            </a:extLst>
          </p:cNvPr>
          <p:cNvSpPr txBox="1"/>
          <p:nvPr/>
        </p:nvSpPr>
        <p:spPr>
          <a:xfrm>
            <a:off x="320350" y="4211053"/>
            <a:ext cx="4011018" cy="383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sz="10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E1B6AFA-7F07-904F-B6CD-ECC16ECE7988}"/>
              </a:ext>
            </a:extLst>
          </p:cNvPr>
          <p:cNvSpPr txBox="1"/>
          <p:nvPr/>
        </p:nvSpPr>
        <p:spPr>
          <a:xfrm>
            <a:off x="4877640" y="4402904"/>
            <a:ext cx="3969442" cy="301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8544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Pre-training DNN with RBM greatly improves performance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Pre-training with deeper architecture (full network)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Boltzmann Machine (DBM)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Belief Network (DBN)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prior information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Boostrapping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ensemble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Future work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44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DNN-based model for direct marketing with lift index as evaluation metric where customers are ranked by probabilities from our model to ensure that most of the true buyers are recalled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show that the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DNN model can be fit into a business analytics framework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model achieved a lift index of 91.76%, which is comparable to random forest (92.03%) and better than naïve Bayes (80.89%) and logistic regression (89.72%)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Conclusion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45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1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>
            <a:extLst>
              <a:ext uri="{FF2B5EF4-FFF2-40B4-BE49-F238E27FC236}">
                <a16:creationId xmlns:a16="http://schemas.microsoft.com/office/drawing/2014/main" id="{02BF3CAF-2AA3-B345-954D-EA723A537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37757"/>
            <a:ext cx="2986865" cy="101631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56106" y="1376142"/>
            <a:ext cx="877712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sz="3400" b="1" dirty="0">
                <a:latin typeface="Helvetica" pitchFamily="2" charset="0"/>
                <a:cs typeface="Times New Roman" panose="02020603050405020304" pitchFamily="18" charset="0"/>
              </a:rPr>
              <a:t>Enhanced Recurrent Neural Network for Combining Static and Dynamic Features for Credit Card Default Prediction</a:t>
            </a:r>
            <a:endParaRPr lang="en-US" sz="3400" b="1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5BD41FFE-1B43-DE46-BB37-41B03F142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089" y="5737757"/>
            <a:ext cx="829190" cy="82919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78523" y="3048845"/>
            <a:ext cx="81322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zh-TW" dirty="0" err="1">
                <a:latin typeface="Helvetica" pitchFamily="2" charset="0"/>
                <a:ea typeface="Arial Rounded MT Bold" charset="0"/>
                <a:cs typeface="Arial Rounded MT Bold" charset="0"/>
              </a:rPr>
              <a:t>Te</a:t>
            </a:r>
            <a:r>
              <a:rPr kumimoji="1" lang="en-US" altLang="zh-TW" dirty="0">
                <a:latin typeface="Helvetica" pitchFamily="2" charset="0"/>
                <a:ea typeface="Arial Rounded MT Bold" charset="0"/>
                <a:cs typeface="Arial Rounded MT Bold" charset="0"/>
              </a:rPr>
              <a:t>-Cheng Hsu, </a:t>
            </a:r>
            <a:r>
              <a:rPr kumimoji="1" lang="en-US" altLang="zh-TW" dirty="0" err="1">
                <a:latin typeface="Helvetica" pitchFamily="2" charset="0"/>
                <a:ea typeface="Arial Rounded MT Bold" charset="0"/>
                <a:cs typeface="Arial Rounded MT Bold" charset="0"/>
              </a:rPr>
              <a:t>Shing-Tzuo</a:t>
            </a:r>
            <a:r>
              <a:rPr kumimoji="1" lang="en-US" altLang="zh-TW" dirty="0">
                <a:latin typeface="Helvetica" pitchFamily="2" charset="0"/>
                <a:ea typeface="Arial Rounded MT Bold" charset="0"/>
                <a:cs typeface="Arial Rounded MT Bold" charset="0"/>
              </a:rPr>
              <a:t> </a:t>
            </a:r>
            <a:r>
              <a:rPr kumimoji="1" lang="en-US" altLang="zh-TW" dirty="0" err="1">
                <a:latin typeface="Helvetica" pitchFamily="2" charset="0"/>
                <a:ea typeface="Arial Rounded MT Bold" charset="0"/>
                <a:cs typeface="Arial Rounded MT Bold" charset="0"/>
              </a:rPr>
              <a:t>Liou</a:t>
            </a:r>
            <a:r>
              <a:rPr kumimoji="1" lang="en-US" altLang="zh-TW" dirty="0">
                <a:latin typeface="Helvetica" pitchFamily="2" charset="0"/>
                <a:ea typeface="Arial Rounded MT Bold" charset="0"/>
                <a:cs typeface="Arial Rounded MT Bold" charset="0"/>
              </a:rPr>
              <a:t>, Yun-Ping Wang, Yung-Shun Huang, Che-Lin</a:t>
            </a:r>
          </a:p>
          <a:p>
            <a:pPr algn="ctr">
              <a:spcAft>
                <a:spcPts val="600"/>
              </a:spcAft>
            </a:pPr>
            <a:r>
              <a:rPr kumimoji="1" lang="en-US" altLang="zh-TW" dirty="0">
                <a:latin typeface="Helvetica" pitchFamily="2" charset="0"/>
                <a:ea typeface="Arial Rounded MT Bold" charset="0"/>
                <a:cs typeface="Arial Rounded MT Bold" charset="0"/>
              </a:rPr>
              <a:t>Published in 2019</a:t>
            </a:r>
            <a:r>
              <a:rPr kumimoji="1" lang="zh-TW" altLang="en-US" dirty="0">
                <a:latin typeface="Helvetica" pitchFamily="2" charset="0"/>
                <a:ea typeface="Arial Rounded MT Bold" charset="0"/>
                <a:cs typeface="Arial Rounded MT Bold" charset="0"/>
              </a:rPr>
              <a:t> </a:t>
            </a:r>
            <a:r>
              <a:rPr kumimoji="1" lang="en-US" altLang="zh-TW" dirty="0">
                <a:latin typeface="Helvetica" pitchFamily="2" charset="0"/>
                <a:ea typeface="Arial Rounded MT Bold" charset="0"/>
                <a:cs typeface="Arial Rounded MT Bold" charset="0"/>
              </a:rPr>
              <a:t>ICASSP</a:t>
            </a:r>
            <a:r>
              <a:rPr kumimoji="1" lang="zh-TW" altLang="en-US" dirty="0">
                <a:latin typeface="Helvetica" pitchFamily="2" charset="0"/>
                <a:ea typeface="Arial Rounded MT Bold" charset="0"/>
                <a:cs typeface="Arial Rounded MT Bold" charset="0"/>
              </a:rPr>
              <a:t> </a:t>
            </a:r>
            <a:endParaRPr kumimoji="1" lang="en-US" altLang="zh-TW" dirty="0">
              <a:latin typeface="Helvetica" pitchFamily="2" charset="0"/>
              <a:ea typeface="Arial Rounded MT Bold" charset="0"/>
              <a:cs typeface="Arial Rounded MT Bold" charset="0"/>
            </a:endParaRPr>
          </a:p>
          <a:p>
            <a:pPr algn="ctr">
              <a:spcAft>
                <a:spcPts val="600"/>
              </a:spcAft>
            </a:pPr>
            <a:r>
              <a:rPr kumimoji="1" lang="en-US" altLang="zh-TW" dirty="0">
                <a:latin typeface="Helvetica" pitchFamily="2" charset="0"/>
                <a:ea typeface="Arial Rounded MT Bold" charset="0"/>
                <a:cs typeface="Arial Rounded MT Bold" charset="0"/>
              </a:rPr>
              <a:t>12</a:t>
            </a:r>
            <a:r>
              <a:rPr kumimoji="1" lang="zh-TW" altLang="en-US" dirty="0">
                <a:latin typeface="Helvetica" pitchFamily="2" charset="0"/>
                <a:ea typeface="Arial Rounded MT Bold" charset="0"/>
                <a:cs typeface="Arial Rounded MT Bold" charset="0"/>
              </a:rPr>
              <a:t> </a:t>
            </a:r>
            <a:r>
              <a:rPr kumimoji="1" lang="en-US" altLang="zh-TW" dirty="0">
                <a:latin typeface="Helvetica" pitchFamily="2" charset="0"/>
                <a:ea typeface="Arial Rounded MT Bold" charset="0"/>
                <a:cs typeface="Arial Rounded MT Bold" charset="0"/>
              </a:rPr>
              <a:t>–</a:t>
            </a:r>
            <a:r>
              <a:rPr kumimoji="1" lang="zh-TW" altLang="en-US" dirty="0">
                <a:latin typeface="Helvetica" pitchFamily="2" charset="0"/>
                <a:ea typeface="Arial Rounded MT Bold" charset="0"/>
                <a:cs typeface="Arial Rounded MT Bold" charset="0"/>
              </a:rPr>
              <a:t> </a:t>
            </a:r>
            <a:r>
              <a:rPr kumimoji="1" lang="en-US" altLang="zh-TW" dirty="0">
                <a:latin typeface="Helvetica" pitchFamily="2" charset="0"/>
                <a:ea typeface="Arial Rounded MT Bold" charset="0"/>
                <a:cs typeface="Arial Rounded MT Bold" charset="0"/>
              </a:rPr>
              <a:t>17,</a:t>
            </a:r>
            <a:r>
              <a:rPr kumimoji="1" lang="zh-TW" altLang="en-US" dirty="0">
                <a:latin typeface="Helvetica" pitchFamily="2" charset="0"/>
                <a:ea typeface="Arial Rounded MT Bold" charset="0"/>
                <a:cs typeface="Arial Rounded MT Bold" charset="0"/>
              </a:rPr>
              <a:t> </a:t>
            </a:r>
            <a:r>
              <a:rPr kumimoji="1" lang="en-US" altLang="zh-TW" dirty="0">
                <a:latin typeface="Helvetica" pitchFamily="2" charset="0"/>
                <a:ea typeface="Arial Rounded MT Bold" charset="0"/>
                <a:cs typeface="Arial Rounded MT Bold" charset="0"/>
              </a:rPr>
              <a:t>May, 2019 @ Brighton, UK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8A02067-EA36-4547-B032-31631409E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9716" y="4747482"/>
            <a:ext cx="2394284" cy="211051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247E8E9-EB66-0049-9470-8F8E985B0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7562" y="4703562"/>
            <a:ext cx="2416617" cy="215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9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a RNN dynamic feature extractor with GRU on credit payment history and combined with other static features to predict credit card defaults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model (RNN-RF) achieved a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lift index of 0.659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which is better than other benchmark models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endParaRPr lang="en-US" altLang="zh-TW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6662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Enhanced Recurrent Neural Network </a:t>
            </a:r>
          </a:p>
          <a:p>
            <a:r>
              <a:rPr kumimoji="1" lang="en-US" altLang="zh-TW" sz="24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for Combining Static and Dynamic Features </a:t>
            </a:r>
          </a:p>
          <a:p>
            <a:r>
              <a:rPr kumimoji="1" lang="en-US" altLang="zh-TW" sz="24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for Credit Card Default Prediction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47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0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growing customer-level financial data makes it possible to incorporate big data analytics into building intelligent decision-making systems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 RF and RNN to fully exploit both dynamic and static features 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RNNs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specifically designed to use recursive architecture to extract patterns from input </a:t>
            </a: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sequences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well-known for its superior performance; however, time dependency in data are dropped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Motivation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48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2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rm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Classical methods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segmentation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relationship management (CRM) system</a:t>
            </a:r>
            <a:endParaRPr lang="en-US" altLang="zh-TW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data and deep learning models are available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49808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Precision marketing –</a:t>
            </a:r>
          </a:p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Approaches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4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6F12040-4CC9-6246-BECB-1B9634061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219" y="3674403"/>
            <a:ext cx="2529723" cy="252972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DF18563-6EE3-F54F-9A6F-F753BEACAF29}"/>
              </a:ext>
            </a:extLst>
          </p:cNvPr>
          <p:cNvSpPr/>
          <p:nvPr/>
        </p:nvSpPr>
        <p:spPr>
          <a:xfrm>
            <a:off x="0" y="6519446"/>
            <a:ext cx="9035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hlinkClick r:id="rId5"/>
              </a:rPr>
              <a:t>https://www.indiamart.com/proddetail/customer-relationship-management-software-17344820048.html</a:t>
            </a:r>
            <a:endParaRPr lang="zh-TW" altLang="en-US" sz="16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18EB0B1-A3B5-FD4D-9D38-DFF4ABA86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216" y="3691853"/>
            <a:ext cx="3841271" cy="251227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E7FB2A9-4746-554E-938E-628F26894DBB}"/>
              </a:ext>
            </a:extLst>
          </p:cNvPr>
          <p:cNvSpPr/>
          <p:nvPr/>
        </p:nvSpPr>
        <p:spPr>
          <a:xfrm>
            <a:off x="1253219" y="6266794"/>
            <a:ext cx="76881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hlinkClick r:id="rId7"/>
              </a:rPr>
              <a:t>https://medium.com/@r23456999/%E4%BD%95%E8%AC%82-artificial-neural-netwrok-33c546c94794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9801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to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 payments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Taiwan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30/000 customers; 23 input features and 1 output variable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7879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Default of credit card client dataset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49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07CB987-2789-BE49-A4BD-4A607F65D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6" y="3511724"/>
            <a:ext cx="9144000" cy="247828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A1791EC-4447-264D-AC9B-56CE7F97C437}"/>
              </a:ext>
            </a:extLst>
          </p:cNvPr>
          <p:cNvSpPr/>
          <p:nvPr/>
        </p:nvSpPr>
        <p:spPr>
          <a:xfrm>
            <a:off x="2042648" y="6452572"/>
            <a:ext cx="6749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5"/>
              </a:rPr>
              <a:t>https://archive.ics.uci.edu/ml/datasets/default+of+credit+card+clients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574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Demographic information (static features)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Amount of the given credit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(numeric, NT dollar)</a:t>
            </a:r>
            <a:b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includes both the individual consumer credit and his/her family (supplementary) credit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 = male; 2 = female)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 = graduate school; 2 = university; 3 = high school; 4 = others)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Marital status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 = married; 2 = single; 3 = others)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(numeric, year)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83150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Default of credit card client dataset –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Input features (1/2)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50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3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History/Amount of past payment; bill statement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of past payment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(repayment status)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 of bill statement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(NT dollar) 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 of previous payment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(amount paid)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April to September, 2015 (6 months)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8263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Default of credit card client dataset –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Input features (2/2)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51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8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business goal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 default payments by lowering risky customers credit amounts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Prevent default payments by supervising risky customers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 analytic goal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whether a customer will default on next payment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 problem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6365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Business and analytic goals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52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1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classification problem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ROC, AUC, ACC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Ranking problem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Lift curve, lift index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7186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Performance evaluation metrics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53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7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specific type of neural network for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Recurrent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the state of the network at time t refers back to the same definition at time t-1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 sharing (stationary assumption)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same function f at each time step: better generalization for different sequence lengths &amp; positions in time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76482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Recurrent neural network (RNN) –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Basic ideas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54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9D7EA03-2787-5646-BD1D-5AFAB4436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311" y="4944309"/>
            <a:ext cx="5620809" cy="100831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741E74-4F2E-644D-9B33-E3991CE93DCC}"/>
              </a:ext>
            </a:extLst>
          </p:cNvPr>
          <p:cNvSpPr/>
          <p:nvPr/>
        </p:nvSpPr>
        <p:spPr>
          <a:xfrm>
            <a:off x="3600500" y="6452572"/>
            <a:ext cx="524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5"/>
              </a:rPr>
              <a:t>http://www.deeplearningbook.org/contents/rnn.html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407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0350" y="394561"/>
            <a:ext cx="76482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Recurrent neural network (RNN) –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Unfolding RNN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55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E0632CC-E6EF-5746-9197-1C54628E3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69" y="3392906"/>
            <a:ext cx="7628018" cy="21416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C20373E-99B5-2544-9156-4ACC41B6F450}"/>
              </a:ext>
            </a:extLst>
          </p:cNvPr>
          <p:cNvSpPr/>
          <p:nvPr/>
        </p:nvSpPr>
        <p:spPr>
          <a:xfrm>
            <a:off x="3600500" y="6452572"/>
            <a:ext cx="524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5"/>
              </a:rPr>
              <a:t>http://www.deeplearningbook.org/contents/rnn.html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186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0350" y="394561"/>
            <a:ext cx="76482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Recurrent neural network (RNN) –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Detailed explanation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56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1A5E966-65A6-0B4F-A354-A86AA0F6E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13" y="2254482"/>
            <a:ext cx="2527300" cy="381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E67FB68-244A-EE41-A562-566420E34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212" y="3308104"/>
            <a:ext cx="3829273" cy="176922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66ADD76-9FFD-C94D-9105-2E829CF90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3369" y="2762028"/>
            <a:ext cx="3611947" cy="275821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9FF64D6-99F4-3745-9901-0FF4736437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553" y="5555079"/>
            <a:ext cx="4533900" cy="9017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60380EC9-8A62-9147-A5FE-CF84FCEC1499}"/>
              </a:ext>
            </a:extLst>
          </p:cNvPr>
          <p:cNvSpPr txBox="1"/>
          <p:nvPr/>
        </p:nvSpPr>
        <p:spPr>
          <a:xfrm>
            <a:off x="407553" y="1568006"/>
            <a:ext cx="4966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7030A0"/>
                </a:solidFill>
                <a:latin typeface="Helvetica" pitchFamily="2" charset="0"/>
              </a:rPr>
              <a:t>function applied to all time steps</a:t>
            </a:r>
            <a:endParaRPr kumimoji="1" lang="zh-TW" altLang="en-US" sz="2400" b="1" dirty="0">
              <a:solidFill>
                <a:srgbClr val="7030A0"/>
              </a:solidFill>
              <a:latin typeface="Helvetica" pitchFamily="2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D04841B-F3F1-3F4B-AA13-BDE58A860837}"/>
              </a:ext>
            </a:extLst>
          </p:cNvPr>
          <p:cNvSpPr txBox="1"/>
          <p:nvPr/>
        </p:nvSpPr>
        <p:spPr>
          <a:xfrm>
            <a:off x="407553" y="5077325"/>
            <a:ext cx="209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7030A0"/>
                </a:solidFill>
                <a:latin typeface="Helvetica" pitchFamily="2" charset="0"/>
              </a:rPr>
              <a:t>loss function</a:t>
            </a:r>
            <a:endParaRPr kumimoji="1" lang="zh-TW" altLang="en-US" sz="2400" b="1" dirty="0">
              <a:solidFill>
                <a:srgbClr val="7030A0"/>
              </a:solidFill>
              <a:latin typeface="Helvetica" pitchFamily="2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B30D296-2288-6344-B021-EB29E6CABE8E}"/>
              </a:ext>
            </a:extLst>
          </p:cNvPr>
          <p:cNvSpPr txBox="1"/>
          <p:nvPr/>
        </p:nvSpPr>
        <p:spPr>
          <a:xfrm>
            <a:off x="407553" y="2844943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7030A0"/>
                </a:solidFill>
                <a:latin typeface="Helvetica" pitchFamily="2" charset="0"/>
              </a:rPr>
              <a:t>in RNN basic cells</a:t>
            </a:r>
            <a:endParaRPr kumimoji="1" lang="zh-TW" altLang="en-US" sz="2400" b="1" dirty="0">
              <a:solidFill>
                <a:srgbClr val="7030A0"/>
              </a:solidFill>
              <a:latin typeface="Helvetica" pitchFamily="2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7C6824E-57E0-B24F-AF13-7EC35F7507EE}"/>
              </a:ext>
            </a:extLst>
          </p:cNvPr>
          <p:cNvSpPr/>
          <p:nvPr/>
        </p:nvSpPr>
        <p:spPr>
          <a:xfrm>
            <a:off x="3600500" y="6452572"/>
            <a:ext cx="524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8"/>
              </a:rPr>
              <a:t>http://www.deeplearningbook.org/contents/rnn.html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953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0350" y="394561"/>
            <a:ext cx="7921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Long-Short Term Memory (LSTM) –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Structure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57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DD8B425-0896-944E-A7B1-24794E55B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790" y="1594890"/>
            <a:ext cx="4415588" cy="470404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33597F2-1071-A045-88F2-9DB90548D709}"/>
              </a:ext>
            </a:extLst>
          </p:cNvPr>
          <p:cNvSpPr/>
          <p:nvPr/>
        </p:nvSpPr>
        <p:spPr>
          <a:xfrm>
            <a:off x="3600500" y="6452572"/>
            <a:ext cx="524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5"/>
              </a:rPr>
              <a:t>http://www.deeplearningbook.org/contents/rnn.html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553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0350" y="394561"/>
            <a:ext cx="78706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Long-Short Term Memory (LSTM) –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Gates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58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DD8B425-0896-944E-A7B1-24794E55B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467" y="3521319"/>
            <a:ext cx="2886103" cy="30746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28C7EDE-A0B3-B446-8318-1EBA87610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96" y="1460978"/>
            <a:ext cx="6464300" cy="5207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FD2CC1A-118A-694A-9463-DDE3493D4555}"/>
              </a:ext>
            </a:extLst>
          </p:cNvPr>
          <p:cNvSpPr txBox="1"/>
          <p:nvPr/>
        </p:nvSpPr>
        <p:spPr>
          <a:xfrm>
            <a:off x="4766700" y="1686319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7030A0"/>
                </a:solidFill>
                <a:latin typeface="Helvetica" pitchFamily="2" charset="0"/>
              </a:rPr>
              <a:t>forget gate</a:t>
            </a:r>
            <a:endParaRPr kumimoji="1" lang="zh-TW" altLang="en-US" sz="2400" b="1" dirty="0">
              <a:solidFill>
                <a:srgbClr val="7030A0"/>
              </a:solidFill>
              <a:latin typeface="Helvetica" pitchFamily="2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4C62FBE-4DC6-D64D-8635-D2FB319673FC}"/>
              </a:ext>
            </a:extLst>
          </p:cNvPr>
          <p:cNvSpPr txBox="1"/>
          <p:nvPr/>
        </p:nvSpPr>
        <p:spPr>
          <a:xfrm>
            <a:off x="6746827" y="2876014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7030A0"/>
                </a:solidFill>
                <a:latin typeface="Helvetica" pitchFamily="2" charset="0"/>
              </a:rPr>
              <a:t>internal state</a:t>
            </a:r>
            <a:endParaRPr kumimoji="1" lang="zh-TW" altLang="en-US" sz="2400" b="1" dirty="0">
              <a:solidFill>
                <a:srgbClr val="7030A0"/>
              </a:solidFill>
              <a:latin typeface="Helvetica" pitchFamily="2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56DAD2A-453B-CA47-ACAA-0455BC16F363}"/>
              </a:ext>
            </a:extLst>
          </p:cNvPr>
          <p:cNvSpPr txBox="1"/>
          <p:nvPr/>
        </p:nvSpPr>
        <p:spPr>
          <a:xfrm>
            <a:off x="4766700" y="4064478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7030A0"/>
                </a:solidFill>
                <a:latin typeface="Helvetica" pitchFamily="2" charset="0"/>
              </a:rPr>
              <a:t>input gate</a:t>
            </a:r>
            <a:endParaRPr kumimoji="1" lang="zh-TW" altLang="en-US" sz="2400" b="1" dirty="0">
              <a:solidFill>
                <a:srgbClr val="7030A0"/>
              </a:solidFill>
              <a:latin typeface="Helvetica" pitchFamily="2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69A2803-3FCA-8F49-997C-7B9F3543A6A5}"/>
              </a:ext>
            </a:extLst>
          </p:cNvPr>
          <p:cNvSpPr txBox="1"/>
          <p:nvPr/>
        </p:nvSpPr>
        <p:spPr>
          <a:xfrm>
            <a:off x="3465703" y="5915323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7030A0"/>
                </a:solidFill>
                <a:latin typeface="Helvetica" pitchFamily="2" charset="0"/>
              </a:rPr>
              <a:t>output gate</a:t>
            </a:r>
            <a:endParaRPr kumimoji="1" lang="zh-TW" altLang="en-US" sz="2400" b="1" dirty="0">
              <a:solidFill>
                <a:srgbClr val="7030A0"/>
              </a:solidFill>
              <a:latin typeface="Helvetica" pitchFamily="2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C0375D8-FD3A-A846-9AAE-DAE833E55F42}"/>
              </a:ext>
            </a:extLst>
          </p:cNvPr>
          <p:cNvSpPr/>
          <p:nvPr/>
        </p:nvSpPr>
        <p:spPr>
          <a:xfrm>
            <a:off x="3600500" y="6452572"/>
            <a:ext cx="524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6"/>
              </a:rPr>
              <a:t>http://www.deeplearningbook.org/contents/rnn.html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710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marketing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direct marketing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48529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Marketing strategy –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Traditional marketing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5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C3DB5DE-5589-8041-9561-9121D4B37796}"/>
              </a:ext>
            </a:extLst>
          </p:cNvPr>
          <p:cNvSpPr txBox="1"/>
          <p:nvPr/>
        </p:nvSpPr>
        <p:spPr>
          <a:xfrm>
            <a:off x="1" y="6548503"/>
            <a:ext cx="41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https://</a:t>
            </a:r>
            <a:r>
              <a:rPr kumimoji="1" lang="en-US" altLang="zh-TW" sz="1200" dirty="0" err="1"/>
              <a:t>goo.gl</a:t>
            </a:r>
            <a:r>
              <a:rPr kumimoji="1" lang="en-US" altLang="zh-TW" sz="1200" dirty="0"/>
              <a:t>/images/3fY58B</a:t>
            </a:r>
            <a:endParaRPr kumimoji="1" lang="zh-TW" altLang="en-US" sz="1200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F9E73EA1-1F04-CB42-A9DD-2E8917C25FB5}"/>
              </a:ext>
            </a:extLst>
          </p:cNvPr>
          <p:cNvGrpSpPr/>
          <p:nvPr/>
        </p:nvGrpSpPr>
        <p:grpSpPr>
          <a:xfrm>
            <a:off x="320350" y="2638346"/>
            <a:ext cx="8356660" cy="3208112"/>
            <a:chOff x="260190" y="2280503"/>
            <a:chExt cx="8356660" cy="3208112"/>
          </a:xfrm>
        </p:grpSpPr>
        <p:cxnSp>
          <p:nvCxnSpPr>
            <p:cNvPr id="8" name="直線箭頭接點 6">
              <a:extLst>
                <a:ext uri="{FF2B5EF4-FFF2-40B4-BE49-F238E27FC236}">
                  <a16:creationId xmlns:a16="http://schemas.microsoft.com/office/drawing/2014/main" id="{E9555333-7C88-6646-B9C9-7BFF8632FABE}"/>
                </a:ext>
              </a:extLst>
            </p:cNvPr>
            <p:cNvCxnSpPr/>
            <p:nvPr/>
          </p:nvCxnSpPr>
          <p:spPr>
            <a:xfrm flipH="1" flipV="1">
              <a:off x="6113195" y="4667935"/>
              <a:ext cx="656897" cy="388632"/>
            </a:xfrm>
            <a:prstGeom prst="straightConnector1">
              <a:avLst/>
            </a:prstGeom>
            <a:ln w="127000" cap="sq">
              <a:solidFill>
                <a:schemeClr val="accent6">
                  <a:lumMod val="50000"/>
                </a:schemeClr>
              </a:solidFill>
              <a:bevel/>
              <a:headEnd type="none"/>
              <a:tailEnd type="stealth" w="lg" len="lg"/>
            </a:ln>
            <a:effectLst>
              <a:glow>
                <a:schemeClr val="accent1"/>
              </a:glow>
              <a:outerShdw blurRad="50800" dist="50800" dir="5400000" algn="ctr" rotWithShape="0">
                <a:schemeClr val="accent2">
                  <a:lumMod val="50000"/>
                </a:schemeClr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圓角矩形 8">
              <a:extLst>
                <a:ext uri="{FF2B5EF4-FFF2-40B4-BE49-F238E27FC236}">
                  <a16:creationId xmlns:a16="http://schemas.microsoft.com/office/drawing/2014/main" id="{CB606148-08A1-984C-A4D9-2056B28FEB2B}"/>
                </a:ext>
              </a:extLst>
            </p:cNvPr>
            <p:cNvSpPr/>
            <p:nvPr/>
          </p:nvSpPr>
          <p:spPr>
            <a:xfrm>
              <a:off x="6888658" y="2280503"/>
              <a:ext cx="1728192" cy="864096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LiHei Pro Medium" charset="-120"/>
                  <a:ea typeface="LiHei Pro Medium" charset="-120"/>
                  <a:cs typeface="LiHei Pro Medium" charset="-120"/>
                </a:rPr>
                <a:t>Insurance</a:t>
              </a:r>
              <a:endParaRPr lang="zh-TW" altLang="en-US" sz="2400" dirty="0">
                <a:solidFill>
                  <a:schemeClr val="bg1"/>
                </a:solidFill>
                <a:latin typeface="LiHei Pro Medium" charset="-120"/>
                <a:ea typeface="LiHei Pro Medium" charset="-120"/>
                <a:cs typeface="LiHei Pro Medium" charset="-120"/>
              </a:endParaRPr>
            </a:p>
          </p:txBody>
        </p:sp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54D4E121-F303-E342-B908-544A0511944A}"/>
                </a:ext>
              </a:extLst>
            </p:cNvPr>
            <p:cNvSpPr/>
            <p:nvPr/>
          </p:nvSpPr>
          <p:spPr>
            <a:xfrm>
              <a:off x="260190" y="4624519"/>
              <a:ext cx="1728192" cy="864096"/>
            </a:xfrm>
            <a:prstGeom prst="roundRect">
              <a:avLst/>
            </a:prstGeom>
            <a:solidFill>
              <a:srgbClr val="0070C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LiHei Pro Medium" charset="-120"/>
                  <a:ea typeface="LiHei Pro Medium" charset="-120"/>
                  <a:cs typeface="LiHei Pro Medium" charset="-120"/>
                </a:rPr>
                <a:t>Loans</a:t>
              </a:r>
              <a:endParaRPr lang="zh-TW" altLang="en-US" sz="2400" dirty="0">
                <a:latin typeface="LiHei Pro Medium" charset="-120"/>
                <a:ea typeface="LiHei Pro Medium" charset="-120"/>
                <a:cs typeface="LiHei Pro Medium" charset="-120"/>
              </a:endParaRPr>
            </a:p>
          </p:txBody>
        </p:sp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697FD6C5-534E-BC4F-8266-3C792F674018}"/>
                </a:ext>
              </a:extLst>
            </p:cNvPr>
            <p:cNvSpPr/>
            <p:nvPr/>
          </p:nvSpPr>
          <p:spPr>
            <a:xfrm>
              <a:off x="6888658" y="4624519"/>
              <a:ext cx="1728192" cy="864096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LiHei Pro Medium" charset="-120"/>
                  <a:ea typeface="LiHei Pro Medium" charset="-120"/>
                  <a:cs typeface="LiHei Pro Medium" charset="-120"/>
                </a:rPr>
                <a:t>Funds</a:t>
              </a:r>
              <a:endParaRPr lang="zh-TW" altLang="en-US" sz="2400" dirty="0">
                <a:solidFill>
                  <a:schemeClr val="bg1"/>
                </a:solidFill>
                <a:latin typeface="LiHei Pro Medium" charset="-120"/>
                <a:ea typeface="LiHei Pro Medium" charset="-120"/>
                <a:cs typeface="LiHei Pro Medium" charset="-120"/>
              </a:endParaRPr>
            </a:p>
          </p:txBody>
        </p:sp>
        <p:cxnSp>
          <p:nvCxnSpPr>
            <p:cNvPr id="12" name="直線箭頭接點 22">
              <a:extLst>
                <a:ext uri="{FF2B5EF4-FFF2-40B4-BE49-F238E27FC236}">
                  <a16:creationId xmlns:a16="http://schemas.microsoft.com/office/drawing/2014/main" id="{7FE47886-6868-ED45-B670-D84E611CB18C}"/>
                </a:ext>
              </a:extLst>
            </p:cNvPr>
            <p:cNvCxnSpPr/>
            <p:nvPr/>
          </p:nvCxnSpPr>
          <p:spPr>
            <a:xfrm flipH="1">
              <a:off x="6113195" y="2672914"/>
              <a:ext cx="668570" cy="215141"/>
            </a:xfrm>
            <a:prstGeom prst="straightConnector1">
              <a:avLst/>
            </a:prstGeom>
            <a:ln w="127000" cap="sq">
              <a:solidFill>
                <a:schemeClr val="accent6">
                  <a:lumMod val="50000"/>
                </a:schemeClr>
              </a:solidFill>
              <a:bevel/>
              <a:headEnd type="none"/>
              <a:tailEnd type="stealth" w="lg" len="lg"/>
            </a:ln>
            <a:effectLst>
              <a:glow>
                <a:schemeClr val="accent1"/>
              </a:glow>
              <a:outerShdw blurRad="50800" dist="50800" dir="5400000" algn="ctr" rotWithShape="0">
                <a:schemeClr val="accent2">
                  <a:lumMod val="50000"/>
                </a:schemeClr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箭頭接點 15">
              <a:extLst>
                <a:ext uri="{FF2B5EF4-FFF2-40B4-BE49-F238E27FC236}">
                  <a16:creationId xmlns:a16="http://schemas.microsoft.com/office/drawing/2014/main" id="{FD1213F3-B1D9-CA44-BBEF-6100B78B66C5}"/>
                </a:ext>
              </a:extLst>
            </p:cNvPr>
            <p:cNvCxnSpPr/>
            <p:nvPr/>
          </p:nvCxnSpPr>
          <p:spPr>
            <a:xfrm flipV="1">
              <a:off x="2097507" y="4667935"/>
              <a:ext cx="680615" cy="366434"/>
            </a:xfrm>
            <a:prstGeom prst="straightConnector1">
              <a:avLst/>
            </a:prstGeom>
            <a:ln w="127000" cap="sq">
              <a:solidFill>
                <a:schemeClr val="accent6">
                  <a:lumMod val="50000"/>
                </a:schemeClr>
              </a:solidFill>
              <a:bevel/>
              <a:headEnd type="none"/>
              <a:tailEnd type="stealth" w="lg" len="lg"/>
            </a:ln>
            <a:effectLst>
              <a:glow>
                <a:schemeClr val="accent1"/>
              </a:glow>
              <a:outerShdw blurRad="50800" dist="50800" dir="5400000" algn="ctr" rotWithShape="0">
                <a:schemeClr val="accent2">
                  <a:lumMod val="50000"/>
                </a:schemeClr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8C8037E2-1BE6-7D44-8FE3-7C4F26F1318C}"/>
                </a:ext>
              </a:extLst>
            </p:cNvPr>
            <p:cNvSpPr/>
            <p:nvPr/>
          </p:nvSpPr>
          <p:spPr>
            <a:xfrm>
              <a:off x="260190" y="2290613"/>
              <a:ext cx="1728192" cy="864096"/>
            </a:xfrm>
            <a:prstGeom prst="roundRect">
              <a:avLst/>
            </a:prstGeom>
            <a:solidFill>
              <a:srgbClr val="0070C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LiHei Pro Medium" charset="-120"/>
                  <a:ea typeface="LiHei Pro Medium" charset="-120"/>
                  <a:cs typeface="LiHei Pro Medium" charset="-120"/>
                </a:rPr>
                <a:t>Credit cards</a:t>
              </a:r>
              <a:endParaRPr lang="zh-TW" altLang="en-US" sz="2400" dirty="0">
                <a:latin typeface="LiHei Pro Medium" charset="-120"/>
                <a:ea typeface="LiHei Pro Medium" charset="-120"/>
                <a:cs typeface="LiHei Pro Medium" charset="-120"/>
              </a:endParaRPr>
            </a:p>
          </p:txBody>
        </p: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70C60844-4869-4D4D-AC14-7C0A3A3022ED}"/>
                </a:ext>
              </a:extLst>
            </p:cNvPr>
            <p:cNvCxnSpPr/>
            <p:nvPr/>
          </p:nvCxnSpPr>
          <p:spPr>
            <a:xfrm>
              <a:off x="2097507" y="2712551"/>
              <a:ext cx="652532" cy="175504"/>
            </a:xfrm>
            <a:prstGeom prst="straightConnector1">
              <a:avLst/>
            </a:prstGeom>
            <a:ln w="127000" cap="sq">
              <a:solidFill>
                <a:schemeClr val="accent6">
                  <a:lumMod val="50000"/>
                </a:schemeClr>
              </a:solidFill>
              <a:bevel/>
              <a:headEnd type="none"/>
              <a:tailEnd type="stealth" w="lg" len="lg"/>
            </a:ln>
            <a:effectLst>
              <a:glow>
                <a:schemeClr val="accent1"/>
              </a:glow>
              <a:outerShdw blurRad="50800" dist="50800" dir="5400000" algn="ctr" rotWithShape="0">
                <a:schemeClr val="accent2">
                  <a:lumMod val="50000"/>
                </a:schemeClr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7">
            <a:extLst>
              <a:ext uri="{FF2B5EF4-FFF2-40B4-BE49-F238E27FC236}">
                <a16:creationId xmlns:a16="http://schemas.microsoft.com/office/drawing/2014/main" id="{51F68B32-F866-7149-A94B-0DA8F70F7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646" y="2816001"/>
            <a:ext cx="3219768" cy="25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5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0350" y="394561"/>
            <a:ext cx="6288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Gated Recurrent Unit (GRU)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59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E19FBDD-F7D0-D546-A714-3F83DD4E5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50" y="1950387"/>
            <a:ext cx="8636000" cy="38862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1965FE80-FAA5-E442-B1D9-9C8097D28CA5}"/>
              </a:ext>
            </a:extLst>
          </p:cNvPr>
          <p:cNvSpPr txBox="1"/>
          <p:nvPr/>
        </p:nvSpPr>
        <p:spPr>
          <a:xfrm>
            <a:off x="5673981" y="3616488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7030A0"/>
                </a:solidFill>
                <a:latin typeface="Helvetica" pitchFamily="2" charset="0"/>
              </a:rPr>
              <a:t>update gate</a:t>
            </a:r>
            <a:endParaRPr kumimoji="1" lang="zh-TW" altLang="en-US" sz="2400" b="1" dirty="0">
              <a:solidFill>
                <a:srgbClr val="7030A0"/>
              </a:solidFill>
              <a:latin typeface="Helvetica" pitchFamily="2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D5B7F1-FE2A-384E-9C5C-3779D7A8DF0E}"/>
              </a:ext>
            </a:extLst>
          </p:cNvPr>
          <p:cNvSpPr txBox="1"/>
          <p:nvPr/>
        </p:nvSpPr>
        <p:spPr>
          <a:xfrm>
            <a:off x="5673980" y="4908892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7030A0"/>
                </a:solidFill>
                <a:latin typeface="Helvetica" pitchFamily="2" charset="0"/>
              </a:rPr>
              <a:t>reset gate</a:t>
            </a:r>
            <a:endParaRPr kumimoji="1" lang="zh-TW" altLang="en-US" sz="2400" b="1" dirty="0">
              <a:solidFill>
                <a:srgbClr val="7030A0"/>
              </a:solidFill>
              <a:latin typeface="Helvetica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3E03DBA-2333-FB40-B503-86B11AB9A50B}"/>
              </a:ext>
            </a:extLst>
          </p:cNvPr>
          <p:cNvSpPr/>
          <p:nvPr/>
        </p:nvSpPr>
        <p:spPr>
          <a:xfrm>
            <a:off x="3600500" y="6452572"/>
            <a:ext cx="5246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5"/>
              </a:rPr>
              <a:t>http://www.deeplearningbook.org/contents/rnn.html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486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0350" y="394561"/>
            <a:ext cx="6434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Comparison: LSTM </a:t>
            </a:r>
            <a:r>
              <a:rPr kumimoji="1" lang="en-US" altLang="zh-TW" sz="3600" b="1" dirty="0" err="1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v.s</a:t>
            </a:r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. GRU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60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37B20FB-3382-C344-858B-F014C7025926}"/>
              </a:ext>
            </a:extLst>
          </p:cNvPr>
          <p:cNvSpPr/>
          <p:nvPr/>
        </p:nvSpPr>
        <p:spPr>
          <a:xfrm>
            <a:off x="421105" y="6514127"/>
            <a:ext cx="83017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https://towardsdatascience.com/illustrated-guide-to-lstms-and-gru-s-a-step-by-step-explanation-44e9eb85bf21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0786177-8859-EF4B-8352-23791595D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28" y="1202455"/>
            <a:ext cx="7782942" cy="533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2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RNN excels at extracting features from sequence data, we utilized payment history to pre-train the network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Pre-trained RNN acted as a </a:t>
            </a:r>
            <a:r>
              <a:rPr lang="en-US" altLang="zh-TW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feature extractor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58785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Model design strategies --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Dynamic features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61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DD260E6-CD99-EC4D-88CB-18F046A7F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789" y="3563804"/>
            <a:ext cx="4911935" cy="300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Static feature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were concatenated with extracted dynamic features and then fed into a classifier to made the final prediction</a:t>
            </a:r>
          </a:p>
          <a:p>
            <a:pPr marL="0" indent="0">
              <a:buClr>
                <a:schemeClr val="accent1">
                  <a:lumMod val="75000"/>
                </a:schemeClr>
              </a:buClr>
              <a:buSzPct val="50000"/>
              <a:buNone/>
            </a:pPr>
            <a:endParaRPr lang="en-US" altLang="zh-TW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6006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Model design strategies – 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Static features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62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2795B02-E6A1-1840-AE6E-D133E55909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444"/>
          <a:stretch/>
        </p:blipFill>
        <p:spPr>
          <a:xfrm>
            <a:off x="1794439" y="3472925"/>
            <a:ext cx="5991225" cy="255069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9F1A7BC-20D8-4A43-BD66-E327A762D936}"/>
              </a:ext>
            </a:extLst>
          </p:cNvPr>
          <p:cNvSpPr txBox="1"/>
          <p:nvPr/>
        </p:nvSpPr>
        <p:spPr>
          <a:xfrm>
            <a:off x="1732547" y="3472924"/>
            <a:ext cx="6115008" cy="8662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2798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 experiments, we found that using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 cells in RNN and combine both types of features with RF provides the best results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6006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Model design strategies – 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Concatenation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63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6CC8FD6-B84F-234C-9ED3-DC164A443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513" y="3020344"/>
            <a:ext cx="59912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5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DC0E846-3006-ED4C-B4BD-B66BE5AA23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350" y="1594890"/>
                <a:ext cx="8526732" cy="486188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accent1">
                      <a:lumMod val="75000"/>
                    </a:schemeClr>
                  </a:buClr>
                  <a:buSzPct val="50000"/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b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𝐲</m:t>
                            </m:r>
                          </m:e>
                        </m:acc>
                      </m:e>
                      <m:sub>
                        <m:r>
                          <a:rPr lang="en-US" altLang="zh-TW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𝐩𝐫𝐞</m:t>
                        </m:r>
                        <m:r>
                          <a:rPr lang="en-US" altLang="zh-TW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TW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</m:sSub>
                    <m:r>
                      <a:rPr lang="en-US" altLang="zh-TW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zh-TW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𝛔</m:t>
                    </m:r>
                    <m:r>
                      <a:rPr lang="en-US" altLang="zh-TW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𝐖</m:t>
                    </m:r>
                    <m:sSub>
                      <m:sSubPr>
                        <m:ctrlPr>
                          <a:rPr lang="en-US" altLang="zh-TW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𝐙</m:t>
                        </m:r>
                      </m:e>
                      <m:sub>
                        <m:r>
                          <a:rPr lang="en-US" altLang="zh-TW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</m:sSub>
                    <m:r>
                      <a:rPr lang="en-US" altLang="zh-TW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𝐛</m:t>
                    </m:r>
                    <m:r>
                      <a:rPr lang="en-US" altLang="zh-TW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TW" b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50000"/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𝐋</m:t>
                        </m:r>
                      </m:e>
                      <m:sub>
                        <m:r>
                          <a:rPr lang="en-US" altLang="zh-TW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𝐩𝐫𝐞</m:t>
                        </m:r>
                      </m:sub>
                    </m:sSub>
                    <m:r>
                      <a:rPr lang="en-US" altLang="zh-TW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altLang="zh-TW" b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b="1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𝐥𝐨𝐠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TW" b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b="1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𝐩</m:t>
                                </m:r>
                              </m:e>
                              <m:sub>
                                <m:r>
                                  <a:rPr lang="en-US" altLang="zh-TW" b="1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𝛉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TW" b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TW" b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1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𝐲</m:t>
                                    </m:r>
                                  </m:e>
                                  <m:sub>
                                    <m:r>
                                      <a:rPr lang="en-US" altLang="zh-TW" b="1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  <m:r>
                                  <a:rPr lang="en-US" altLang="zh-TW" b="1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| 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TW" b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TW" b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b="1" i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𝐜</m:t>
                                        </m:r>
                                      </m:e>
                                      <m:sub>
                                        <m:r>
                                          <a:rPr lang="en-US" altLang="zh-TW" b="1" i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𝐢</m:t>
                                        </m:r>
                                      </m:sub>
                                      <m:sup>
                                        <m:r>
                                          <a:rPr lang="en-US" altLang="zh-TW" b="1" i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b="1" i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altLang="zh-TW" b="1" i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r>
                                      <a:rPr lang="en-US" altLang="zh-TW" b="1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altLang="zh-TW" b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b="1" i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𝐜</m:t>
                                        </m:r>
                                      </m:e>
                                      <m:sub>
                                        <m:r>
                                          <a:rPr lang="en-US" altLang="zh-TW" b="1" i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𝐢</m:t>
                                        </m:r>
                                      </m:sub>
                                      <m:sup>
                                        <m:r>
                                          <a:rPr lang="en-US" altLang="zh-TW" b="1" i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b="1" i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altLang="zh-TW" b="1" i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  <m:r>
                                      <a:rPr lang="en-US" altLang="zh-TW" b="1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 ⋯,</m:t>
                                    </m:r>
                                    <m:sSubSup>
                                      <m:sSubSupPr>
                                        <m:ctrlPr>
                                          <a:rPr lang="en-US" altLang="zh-TW" b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TW" b="1" i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𝐜</m:t>
                                        </m:r>
                                      </m:e>
                                      <m:sub>
                                        <m:r>
                                          <a:rPr lang="en-US" altLang="zh-TW" b="1" i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𝐢</m:t>
                                        </m:r>
                                      </m:sub>
                                      <m:sup>
                                        <m:r>
                                          <a:rPr lang="en-US" altLang="zh-TW" b="1" i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zh-TW" b="1" i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𝟔</m:t>
                                        </m:r>
                                        <m:r>
                                          <a:rPr lang="en-US" altLang="zh-TW" b="1" i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)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zh-TW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DC0E846-3006-ED4C-B4BD-B66BE5AA23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350" y="1594890"/>
                <a:ext cx="8526732" cy="4861888"/>
              </a:xfrm>
              <a:blipFill>
                <a:blip r:embed="rId3"/>
                <a:stretch>
                  <a:fillRect t="-13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320350" y="394561"/>
            <a:ext cx="6160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Enhanced RNN (RNN-RF) –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Dynamic feature extractor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64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E2543D74-5377-C04A-A532-9B4B3A2C4AC5}"/>
              </a:ext>
            </a:extLst>
          </p:cNvPr>
          <p:cNvGrpSpPr/>
          <p:nvPr/>
        </p:nvGrpSpPr>
        <p:grpSpPr>
          <a:xfrm>
            <a:off x="2099074" y="2923817"/>
            <a:ext cx="5619750" cy="3715524"/>
            <a:chOff x="2111105" y="3114797"/>
            <a:chExt cx="5619750" cy="371552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359B5F0-51FF-D74D-ACD0-835DB9252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1105" y="3114797"/>
              <a:ext cx="5619750" cy="3438525"/>
            </a:xfrm>
            <a:prstGeom prst="rect">
              <a:avLst/>
            </a:prstGeom>
          </p:spPr>
        </p:pic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3761922F-20F5-1641-8BFC-A1CA9C7AB623}"/>
                </a:ext>
              </a:extLst>
            </p:cNvPr>
            <p:cNvSpPr txBox="1"/>
            <p:nvPr/>
          </p:nvSpPr>
          <p:spPr>
            <a:xfrm>
              <a:off x="4523114" y="6276323"/>
              <a:ext cx="3978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3000" b="1" dirty="0">
                  <a:solidFill>
                    <a:srgbClr val="7030A0"/>
                  </a:solidFill>
                  <a:latin typeface="Helvetica" pitchFamily="2" charset="0"/>
                </a:rPr>
                <a:t>c</a:t>
              </a:r>
              <a:endParaRPr kumimoji="1" lang="zh-TW" altLang="en-US" sz="3000" b="1" dirty="0">
                <a:solidFill>
                  <a:srgbClr val="7030A0"/>
                </a:solidFill>
                <a:latin typeface="Helvetica" pitchFamily="2" charset="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C250109-3A94-FD49-A23B-A2C145B520EA}"/>
                </a:ext>
              </a:extLst>
            </p:cNvPr>
            <p:cNvSpPr txBox="1"/>
            <p:nvPr/>
          </p:nvSpPr>
          <p:spPr>
            <a:xfrm>
              <a:off x="5827008" y="4905138"/>
              <a:ext cx="42030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3000" b="1" dirty="0">
                  <a:solidFill>
                    <a:srgbClr val="7030A0"/>
                  </a:solidFill>
                  <a:latin typeface="Helvetica" pitchFamily="2" charset="0"/>
                </a:rPr>
                <a:t>Z</a:t>
              </a:r>
              <a:endParaRPr kumimoji="1" lang="zh-TW" altLang="en-US" sz="3000" b="1" dirty="0">
                <a:solidFill>
                  <a:srgbClr val="7030A0"/>
                </a:solidFill>
                <a:latin typeface="Helvetica" pitchFamily="2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B121220-4ABB-E144-999A-4B5AAC3043FA}"/>
                </a:ext>
              </a:extLst>
            </p:cNvPr>
            <p:cNvSpPr txBox="1"/>
            <p:nvPr/>
          </p:nvSpPr>
          <p:spPr>
            <a:xfrm>
              <a:off x="4125248" y="3268411"/>
              <a:ext cx="3978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3000" b="1" dirty="0">
                  <a:solidFill>
                    <a:srgbClr val="7030A0"/>
                  </a:solidFill>
                  <a:latin typeface="Helvetica" pitchFamily="2" charset="0"/>
                </a:rPr>
                <a:t>y</a:t>
              </a:r>
              <a:endParaRPr kumimoji="1" lang="zh-TW" altLang="en-US" sz="3000" b="1" dirty="0">
                <a:solidFill>
                  <a:srgbClr val="7030A0"/>
                </a:solidFill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2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DC0E846-3006-ED4C-B4BD-B66BE5AA23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350" y="1594890"/>
                <a:ext cx="8526732" cy="486188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accent1">
                      <a:lumMod val="75000"/>
                    </a:schemeClr>
                  </a:buClr>
                  <a:buSzPct val="50000"/>
                  <a:buFont typeface="Wingdings" pitchFamily="2" charset="2"/>
                  <a:buChar char="n"/>
                </a:pPr>
                <a:r>
                  <a:rPr lang="en-US" altLang="zh-TW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Combine two types of features</a:t>
                </a:r>
              </a:p>
              <a:p>
                <a:pPr>
                  <a:buClr>
                    <a:schemeClr val="accent1">
                      <a:lumMod val="75000"/>
                    </a:schemeClr>
                  </a:buClr>
                  <a:buSzPct val="50000"/>
                  <a:buFont typeface="Wingdings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TW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TW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𝑹𝑭</m:t>
                    </m:r>
                    <m:d>
                      <m:dPr>
                        <m:ctrlP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TW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TW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TW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TW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TW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TW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TW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altLang="zh-TW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altLang="zh-TW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⋯,</m:t>
                        </m:r>
                        <m:sSubSup>
                          <m:sSubSupPr>
                            <m:ctrlPr>
                              <a:rPr lang="en-US" altLang="zh-TW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TW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TW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TW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𝟔</m:t>
                            </m:r>
                            <m:r>
                              <a:rPr lang="en-US" altLang="zh-TW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altLang="zh-TW" b="1" dirty="0">
                  <a:solidFill>
                    <a:schemeClr val="bg2">
                      <a:lumMod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DC0E846-3006-ED4C-B4BD-B66BE5AA23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350" y="1594890"/>
                <a:ext cx="8526732" cy="4861888"/>
              </a:xfrm>
              <a:blipFill>
                <a:blip r:embed="rId3"/>
                <a:stretch>
                  <a:fillRect t="-20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320350" y="394561"/>
            <a:ext cx="6160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Enhanced RNN (RNN-RF) –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Concatenation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65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DEB71359-145F-3D45-97C4-058F11ECBA26}"/>
              </a:ext>
            </a:extLst>
          </p:cNvPr>
          <p:cNvGrpSpPr/>
          <p:nvPr/>
        </p:nvGrpSpPr>
        <p:grpSpPr>
          <a:xfrm>
            <a:off x="1744513" y="2795219"/>
            <a:ext cx="5991225" cy="3892250"/>
            <a:chOff x="1588103" y="2747091"/>
            <a:chExt cx="5991225" cy="389225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24CA1180-9233-E04B-BD32-3BB16B694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8103" y="2972216"/>
              <a:ext cx="5991225" cy="3667125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02D4245-DDA8-574E-ACCC-67C1E7B43E94}"/>
                </a:ext>
              </a:extLst>
            </p:cNvPr>
            <p:cNvSpPr txBox="1"/>
            <p:nvPr/>
          </p:nvSpPr>
          <p:spPr>
            <a:xfrm>
              <a:off x="2604831" y="4401902"/>
              <a:ext cx="3978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3000" b="1" dirty="0">
                  <a:solidFill>
                    <a:srgbClr val="7030A0"/>
                  </a:solidFill>
                  <a:latin typeface="Helvetica" pitchFamily="2" charset="0"/>
                </a:rPr>
                <a:t>x</a:t>
              </a:r>
              <a:endParaRPr kumimoji="1" lang="zh-TW" altLang="en-US" sz="3000" b="1" dirty="0">
                <a:solidFill>
                  <a:srgbClr val="7030A0"/>
                </a:solidFill>
                <a:latin typeface="Helvetica" pitchFamily="2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9BA1398E-13A1-EC42-8DB3-6964E5640E6F}"/>
                </a:ext>
              </a:extLst>
            </p:cNvPr>
            <p:cNvSpPr txBox="1"/>
            <p:nvPr/>
          </p:nvSpPr>
          <p:spPr>
            <a:xfrm>
              <a:off x="5092079" y="4401902"/>
              <a:ext cx="3770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3000" b="1" dirty="0">
                  <a:solidFill>
                    <a:srgbClr val="7030A0"/>
                  </a:solidFill>
                  <a:latin typeface="Helvetica" pitchFamily="2" charset="0"/>
                </a:rPr>
                <a:t>z</a:t>
              </a:r>
              <a:endParaRPr kumimoji="1" lang="zh-TW" altLang="en-US" sz="3000" b="1" dirty="0">
                <a:solidFill>
                  <a:srgbClr val="7030A0"/>
                </a:solidFill>
                <a:latin typeface="Helvetica" pitchFamily="2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91C1E446-E0CC-EB49-8895-5C6C0A330E6F}"/>
                </a:ext>
              </a:extLst>
            </p:cNvPr>
            <p:cNvSpPr txBox="1"/>
            <p:nvPr/>
          </p:nvSpPr>
          <p:spPr>
            <a:xfrm>
              <a:off x="3743820" y="2747091"/>
              <a:ext cx="3978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3000" b="1" dirty="0">
                  <a:solidFill>
                    <a:srgbClr val="7030A0"/>
                  </a:solidFill>
                  <a:latin typeface="Helvetica" pitchFamily="2" charset="0"/>
                </a:rPr>
                <a:t>y</a:t>
              </a:r>
              <a:endParaRPr kumimoji="1" lang="zh-TW" altLang="en-US" sz="3000" b="1" dirty="0">
                <a:solidFill>
                  <a:srgbClr val="7030A0"/>
                </a:solidFill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39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70% training + 30% testing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SMOTE on the training set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Lift index weights = 1.0, 0.9, …, 0.1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columns were standardized with training set distribution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Benchmark models: LR, KNN, SVM, RF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4673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Experimental details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66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9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0350" y="394561"/>
            <a:ext cx="641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Accurate RNN-RF prediction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67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689A977-FC8A-DA4D-BB2D-F02202B9F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453" y="2324516"/>
            <a:ext cx="5724525" cy="4314825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BB1048A-5380-BC4C-BE76-4CF7EF904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RNN-RF provides the best performance </a:t>
            </a:r>
            <a:endParaRPr lang="en-US" altLang="zh-TW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2A0DF24-6D91-4044-AF24-7908956F2D48}"/>
              </a:ext>
            </a:extLst>
          </p:cNvPr>
          <p:cNvSpPr txBox="1"/>
          <p:nvPr/>
        </p:nvSpPr>
        <p:spPr>
          <a:xfrm>
            <a:off x="4800600" y="5618747"/>
            <a:ext cx="2129589" cy="348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1850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0350" y="394561"/>
            <a:ext cx="641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Accurate RNN-RF prediction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68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D3DA7CF-99BA-BE42-B487-4381D1C2A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941" y="2402304"/>
            <a:ext cx="5543550" cy="4419600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E46DE8A7-7171-7945-9BAF-70BEE22A4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RNN-RF provides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30% improvement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over traditional marketing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97E924F-F917-094F-B9C6-FF136AF0D4AD}"/>
              </a:ext>
            </a:extLst>
          </p:cNvPr>
          <p:cNvSpPr txBox="1"/>
          <p:nvPr/>
        </p:nvSpPr>
        <p:spPr>
          <a:xfrm>
            <a:off x="2683042" y="2983832"/>
            <a:ext cx="974558" cy="3472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5855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traditional marketing to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marketing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48529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Marketing strategy –</a:t>
            </a:r>
          </a:p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Direct marketing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6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0E9D9C68-67CF-AA4B-BC62-70251A6D3610}"/>
              </a:ext>
            </a:extLst>
          </p:cNvPr>
          <p:cNvGrpSpPr/>
          <p:nvPr/>
        </p:nvGrpSpPr>
        <p:grpSpPr>
          <a:xfrm>
            <a:off x="0" y="2151889"/>
            <a:ext cx="8845237" cy="4686453"/>
            <a:chOff x="0" y="1834012"/>
            <a:chExt cx="8845237" cy="4686453"/>
          </a:xfrm>
        </p:grpSpPr>
        <p:cxnSp>
          <p:nvCxnSpPr>
            <p:cNvPr id="18" name="直線箭頭接點 6">
              <a:extLst>
                <a:ext uri="{FF2B5EF4-FFF2-40B4-BE49-F238E27FC236}">
                  <a16:creationId xmlns:a16="http://schemas.microsoft.com/office/drawing/2014/main" id="{F40A20B3-FC05-8644-9CEC-6C2FE2469910}"/>
                </a:ext>
              </a:extLst>
            </p:cNvPr>
            <p:cNvCxnSpPr/>
            <p:nvPr/>
          </p:nvCxnSpPr>
          <p:spPr>
            <a:xfrm>
              <a:off x="3913344" y="3837272"/>
              <a:ext cx="1892750" cy="861477"/>
            </a:xfrm>
            <a:prstGeom prst="straightConnector1">
              <a:avLst/>
            </a:prstGeom>
            <a:ln w="127000" cap="sq">
              <a:solidFill>
                <a:schemeClr val="accent6">
                  <a:lumMod val="50000"/>
                </a:schemeClr>
              </a:solidFill>
              <a:bevel/>
              <a:headEnd type="none"/>
              <a:tailEnd type="stealth" w="lg" len="lg"/>
            </a:ln>
            <a:effectLst>
              <a:glow>
                <a:schemeClr val="accent1"/>
              </a:glow>
              <a:outerShdw blurRad="50800" dist="50800" dir="5400000" algn="ctr" rotWithShape="0">
                <a:schemeClr val="accent2">
                  <a:lumMod val="50000"/>
                </a:schemeClr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圓角矩形 18">
              <a:extLst>
                <a:ext uri="{FF2B5EF4-FFF2-40B4-BE49-F238E27FC236}">
                  <a16:creationId xmlns:a16="http://schemas.microsoft.com/office/drawing/2014/main" id="{0D46CEC4-6E98-F742-B541-7D53EAD9E14E}"/>
                </a:ext>
              </a:extLst>
            </p:cNvPr>
            <p:cNvSpPr/>
            <p:nvPr/>
          </p:nvSpPr>
          <p:spPr>
            <a:xfrm>
              <a:off x="2185152" y="5656369"/>
              <a:ext cx="1728192" cy="864096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LiHei Pro Medium" charset="-120"/>
                  <a:ea typeface="LiHei Pro Medium" charset="-120"/>
                  <a:cs typeface="LiHei Pro Medium" charset="-120"/>
                </a:rPr>
                <a:t>Insurance</a:t>
              </a:r>
              <a:endParaRPr lang="zh-TW" altLang="en-US" sz="2400" dirty="0">
                <a:solidFill>
                  <a:schemeClr val="bg1"/>
                </a:solidFill>
                <a:latin typeface="LiHei Pro Medium" charset="-120"/>
                <a:ea typeface="LiHei Pro Medium" charset="-120"/>
                <a:cs typeface="LiHei Pro Medium" charset="-120"/>
              </a:endParaRPr>
            </a:p>
          </p:txBody>
        </p:sp>
        <p:sp>
          <p:nvSpPr>
            <p:cNvPr id="20" name="圓角矩形 19">
              <a:extLst>
                <a:ext uri="{FF2B5EF4-FFF2-40B4-BE49-F238E27FC236}">
                  <a16:creationId xmlns:a16="http://schemas.microsoft.com/office/drawing/2014/main" id="{2B1E74E4-9F0D-C741-9A84-7565168D3EB3}"/>
                </a:ext>
              </a:extLst>
            </p:cNvPr>
            <p:cNvSpPr/>
            <p:nvPr/>
          </p:nvSpPr>
          <p:spPr>
            <a:xfrm>
              <a:off x="4020750" y="5656369"/>
              <a:ext cx="1728192" cy="864096"/>
            </a:xfrm>
            <a:prstGeom prst="roundRect">
              <a:avLst/>
            </a:prstGeom>
            <a:solidFill>
              <a:srgbClr val="0070C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LiHei Pro Medium" charset="-120"/>
                  <a:ea typeface="LiHei Pro Medium" charset="-120"/>
                  <a:cs typeface="LiHei Pro Medium" charset="-120"/>
                </a:rPr>
                <a:t>Loans</a:t>
              </a:r>
              <a:endParaRPr lang="zh-TW" altLang="en-US" sz="2400" dirty="0">
                <a:latin typeface="LiHei Pro Medium" charset="-120"/>
                <a:ea typeface="LiHei Pro Medium" charset="-120"/>
                <a:cs typeface="LiHei Pro Medium" charset="-120"/>
              </a:endParaRPr>
            </a:p>
          </p:txBody>
        </p:sp>
        <p:sp>
          <p:nvSpPr>
            <p:cNvPr id="21" name="圓角矩形 20">
              <a:extLst>
                <a:ext uri="{FF2B5EF4-FFF2-40B4-BE49-F238E27FC236}">
                  <a16:creationId xmlns:a16="http://schemas.microsoft.com/office/drawing/2014/main" id="{304F3A05-9E7C-0045-BA11-AB82AF031C65}"/>
                </a:ext>
              </a:extLst>
            </p:cNvPr>
            <p:cNvSpPr/>
            <p:nvPr/>
          </p:nvSpPr>
          <p:spPr>
            <a:xfrm>
              <a:off x="5860792" y="5656369"/>
              <a:ext cx="1728192" cy="864096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LiHei Pro Medium" charset="-120"/>
                  <a:ea typeface="LiHei Pro Medium" charset="-120"/>
                  <a:cs typeface="LiHei Pro Medium" charset="-120"/>
                </a:rPr>
                <a:t>Funds</a:t>
              </a:r>
              <a:endParaRPr lang="zh-TW" altLang="en-US" sz="2400" dirty="0">
                <a:solidFill>
                  <a:schemeClr val="bg1"/>
                </a:solidFill>
                <a:latin typeface="LiHei Pro Medium" charset="-120"/>
                <a:ea typeface="LiHei Pro Medium" charset="-120"/>
                <a:cs typeface="LiHei Pro Medium" charset="-120"/>
              </a:endParaRPr>
            </a:p>
          </p:txBody>
        </p: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A11136A0-7A60-BD4F-BD28-91EDF7750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19759"/>
              <a:ext cx="3492500" cy="23241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ED0D8978-6CC8-E643-B360-829DBAB93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954" y="2763075"/>
              <a:ext cx="2805775" cy="2805775"/>
            </a:xfrm>
            <a:prstGeom prst="rect">
              <a:avLst/>
            </a:prstGeom>
          </p:spPr>
        </p:pic>
        <p:cxnSp>
          <p:nvCxnSpPr>
            <p:cNvPr id="24" name="直線箭頭接點 22">
              <a:extLst>
                <a:ext uri="{FF2B5EF4-FFF2-40B4-BE49-F238E27FC236}">
                  <a16:creationId xmlns:a16="http://schemas.microsoft.com/office/drawing/2014/main" id="{0DBF6ECA-245F-764E-B7A6-7BAE0AB76AAF}"/>
                </a:ext>
              </a:extLst>
            </p:cNvPr>
            <p:cNvCxnSpPr/>
            <p:nvPr/>
          </p:nvCxnSpPr>
          <p:spPr>
            <a:xfrm flipH="1">
              <a:off x="3280421" y="2266061"/>
              <a:ext cx="1871043" cy="166255"/>
            </a:xfrm>
            <a:prstGeom prst="straightConnector1">
              <a:avLst/>
            </a:prstGeom>
            <a:ln w="127000" cap="sq">
              <a:solidFill>
                <a:schemeClr val="accent6">
                  <a:lumMod val="50000"/>
                </a:schemeClr>
              </a:solidFill>
              <a:bevel/>
              <a:headEnd type="none"/>
              <a:tailEnd type="stealth" w="lg" len="lg"/>
            </a:ln>
            <a:effectLst>
              <a:glow>
                <a:schemeClr val="accent1"/>
              </a:glow>
              <a:outerShdw blurRad="50800" dist="50800" dir="5400000" algn="ctr" rotWithShape="0">
                <a:schemeClr val="accent2">
                  <a:lumMod val="50000"/>
                </a:schemeClr>
              </a:outerShd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362A858D-0A4E-274B-BCD1-74FBFDFE4965}"/>
                </a:ext>
              </a:extLst>
            </p:cNvPr>
            <p:cNvSpPr/>
            <p:nvPr/>
          </p:nvSpPr>
          <p:spPr>
            <a:xfrm>
              <a:off x="5497975" y="1834012"/>
              <a:ext cx="3347262" cy="864096"/>
            </a:xfrm>
            <a:prstGeom prst="roundRect">
              <a:avLst/>
            </a:prstGeom>
            <a:solidFill>
              <a:srgbClr val="0070C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LiHei Pro Medium" charset="-120"/>
                  <a:ea typeface="LiHei Pro Medium" charset="-120"/>
                  <a:cs typeface="LiHei Pro Medium" charset="-120"/>
                </a:rPr>
                <a:t>Customer information</a:t>
              </a:r>
              <a:endParaRPr lang="zh-TW" altLang="en-US" sz="2400" dirty="0">
                <a:latin typeface="LiHei Pro Medium" charset="-120"/>
                <a:ea typeface="LiHei Pro Medium" charset="-120"/>
                <a:cs typeface="LiHei Pro Medium" charset="-12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01E342F0-CEDB-5742-A6ED-36AB3884F57C}"/>
                </a:ext>
              </a:extLst>
            </p:cNvPr>
            <p:cNvSpPr txBox="1"/>
            <p:nvPr/>
          </p:nvSpPr>
          <p:spPr>
            <a:xfrm>
              <a:off x="892817" y="4618975"/>
              <a:ext cx="44133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3600" b="1">
                  <a:solidFill>
                    <a:schemeClr val="accent2">
                      <a:lumMod val="50000"/>
                    </a:schemeClr>
                  </a:solidFill>
                  <a:latin typeface="LiHei Pro Medium" charset="-120"/>
                  <a:ea typeface="LiHei Pro Medium" charset="-120"/>
                  <a:cs typeface="LiHei Pro Medium" charset="-120"/>
                </a:rPr>
                <a:t>Precision Marketing</a:t>
              </a:r>
              <a:endParaRPr kumimoji="1" lang="zh-TW" altLang="en-US" sz="3600" b="1" dirty="0">
                <a:solidFill>
                  <a:schemeClr val="accent2">
                    <a:lumMod val="50000"/>
                  </a:schemeClr>
                </a:solidFill>
                <a:latin typeface="LiHei Pro Medium" charset="-120"/>
                <a:ea typeface="LiHei Pro Medium" charset="-120"/>
                <a:cs typeface="LiHei Pro Medium" charset="-120"/>
              </a:endParaRPr>
            </a:p>
          </p:txBody>
        </p:sp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502D3911-4EEB-5444-99AF-0720A4A189A5}"/>
                </a:ext>
              </a:extLst>
            </p:cNvPr>
            <p:cNvSpPr/>
            <p:nvPr/>
          </p:nvSpPr>
          <p:spPr>
            <a:xfrm>
              <a:off x="351390" y="5633331"/>
              <a:ext cx="1728192" cy="864096"/>
            </a:xfrm>
            <a:prstGeom prst="roundRect">
              <a:avLst/>
            </a:prstGeom>
            <a:solidFill>
              <a:srgbClr val="0070C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LiHei Pro Medium" charset="-120"/>
                  <a:ea typeface="LiHei Pro Medium" charset="-120"/>
                  <a:cs typeface="LiHei Pro Medium" charset="-120"/>
                </a:rPr>
                <a:t>Credit card</a:t>
              </a:r>
              <a:endParaRPr lang="zh-TW" altLang="en-US" sz="2400" dirty="0">
                <a:latin typeface="LiHei Pro Medium" charset="-120"/>
                <a:ea typeface="LiHei Pro Medium" charset="-120"/>
                <a:cs typeface="LiHei Pro Medium" charset="-12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E30AAFE-52A4-884A-941C-1FBD96AF6203}"/>
                </a:ext>
              </a:extLst>
            </p:cNvPr>
            <p:cNvSpPr/>
            <p:nvPr/>
          </p:nvSpPr>
          <p:spPr>
            <a:xfrm>
              <a:off x="3970496" y="5633331"/>
              <a:ext cx="1835598" cy="8871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704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B28F139B-6066-E044-B6EA-9EB5E4AB0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RNN-RF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when more data available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kept rather unchanged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769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Improve when more data available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69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665BCE6-C167-574C-B944-6AF651FEC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869" y="2543175"/>
            <a:ext cx="5381625" cy="431482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8F3FB0-5FB5-0D4B-9817-DE5813F7FA3E}"/>
              </a:ext>
            </a:extLst>
          </p:cNvPr>
          <p:cNvSpPr txBox="1"/>
          <p:nvPr/>
        </p:nvSpPr>
        <p:spPr>
          <a:xfrm>
            <a:off x="2651798" y="3052583"/>
            <a:ext cx="1325772" cy="246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1940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Lift index genuinely express model ranking ability closely aligned to practical risk management activities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RNN-RF is the best performing model among benchmark models in both lift index and AUC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our results/ we expect to achieve even better results when more data are available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model (RNN-RF) achieved a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lift index of 0.659 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is better than other benchmark models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endParaRPr lang="en-US" altLang="zh-TW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endParaRPr lang="en-US" altLang="zh-TW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6288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Conclusion and future work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70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4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>
            <a:extLst>
              <a:ext uri="{FF2B5EF4-FFF2-40B4-BE49-F238E27FC236}">
                <a16:creationId xmlns:a16="http://schemas.microsoft.com/office/drawing/2014/main" id="{02BF3CAF-2AA3-B345-954D-EA723A537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6" y="5749862"/>
            <a:ext cx="2986865" cy="101631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56017" y="1332918"/>
            <a:ext cx="74810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sz="3400" b="1" dirty="0">
                <a:latin typeface="Helvetica" pitchFamily="2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BD7AE8F-0357-E641-BF38-1BDA9BB297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333" b="43091"/>
          <a:stretch/>
        </p:blipFill>
        <p:spPr>
          <a:xfrm>
            <a:off x="202814" y="4791497"/>
            <a:ext cx="3429000" cy="10112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C14667-7974-0148-BE01-37BA73DF0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315" y="4655655"/>
            <a:ext cx="2394284" cy="211051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C4148E0-4BBD-694D-B155-1921BA911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256" y="4611735"/>
            <a:ext cx="2416617" cy="215443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0E7446AA-B338-8E47-9D5C-892ACC6CD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995" y="3820550"/>
            <a:ext cx="4175525" cy="83510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FAEB143-89A1-4547-B069-3AD3270118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501" y="3686415"/>
            <a:ext cx="4204052" cy="111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03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0E846-3006-ED4C-B4BD-B66BE5AA2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50" y="1594890"/>
            <a:ext cx="8526732" cy="4861888"/>
          </a:xfrm>
        </p:spPr>
        <p:txBody>
          <a:bodyPr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Lift index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essential metric in direct marketing applications since we are dealing with ranking problems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models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proved to be useful in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marketing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provided satisfactory performance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more data available, the powerful the deep learning models are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 is able to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incorporate different types of data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is not available for classical models</a:t>
            </a:r>
          </a:p>
          <a:p>
            <a:pPr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models are of </a:t>
            </a:r>
            <a:r>
              <a:rPr lang="en-US" altLang="zh-TW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huge potential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FinTech applications and still waited to be discovered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20350" y="394561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Arial Rounded MT Bold" charset="0"/>
                <a:cs typeface="Arial Rounded MT Bold" charset="0"/>
              </a:rPr>
              <a:t>Conclusion</a:t>
            </a:r>
            <a:endParaRPr kumimoji="1" lang="zh-TW" altLang="en-US" sz="36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72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3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>
            <a:extLst>
              <a:ext uri="{FF2B5EF4-FFF2-40B4-BE49-F238E27FC236}">
                <a16:creationId xmlns:a16="http://schemas.microsoft.com/office/drawing/2014/main" id="{02BF3CAF-2AA3-B345-954D-EA723A537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689" y="4132205"/>
            <a:ext cx="2986865" cy="101631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9474" y="310942"/>
            <a:ext cx="437610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sz="3400" b="1" dirty="0">
                <a:latin typeface="Helvetica" pitchFamily="2" charset="0"/>
                <a:cs typeface="Times New Roman" panose="02020603050405020304" pitchFamily="18" charset="0"/>
              </a:rPr>
              <a:t>Acknowledgements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E7446AA-B338-8E47-9D5C-892ACC6CD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154" y="1134732"/>
            <a:ext cx="4175525" cy="83510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FAEB143-89A1-4547-B069-3AD327011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88" y="996334"/>
            <a:ext cx="4204052" cy="1111903"/>
          </a:xfrm>
          <a:prstGeom prst="rect">
            <a:avLst/>
          </a:prstGeom>
        </p:spPr>
      </p:pic>
      <p:pic>
        <p:nvPicPr>
          <p:cNvPr id="12" name="Picture 4" descr="¾ç">
            <a:extLst>
              <a:ext uri="{FF2B5EF4-FFF2-40B4-BE49-F238E27FC236}">
                <a16:creationId xmlns:a16="http://schemas.microsoft.com/office/drawing/2014/main" id="{ACCC5934-0CF1-7C44-85A4-46A87A854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282" y="4031828"/>
            <a:ext cx="1905873" cy="128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009C2209-74BE-4D4A-A514-B84E5B4E48EA}"/>
              </a:ext>
            </a:extLst>
          </p:cNvPr>
          <p:cNvSpPr txBox="1">
            <a:spLocks/>
          </p:cNvSpPr>
          <p:nvPr/>
        </p:nvSpPr>
        <p:spPr>
          <a:xfrm>
            <a:off x="297788" y="5621187"/>
            <a:ext cx="8526732" cy="11481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  <a:tabLst>
                <a:tab pos="4664075" algn="l"/>
              </a:tabLst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work is a joint work done funded by MOST 3-year FinTech project</a:t>
            </a:r>
          </a:p>
          <a:p>
            <a:pPr marL="228600" indent="-228600" algn="l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  <a:tabLst>
                <a:tab pos="4664075" algn="l"/>
              </a:tabLst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thank Prof. G.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Shmueli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Institute of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Science, NTHU, for the business analytic insights and T.-C. Andy Hsu for organizing the slides</a:t>
            </a:r>
          </a:p>
          <a:p>
            <a:pPr algn="l">
              <a:buClr>
                <a:schemeClr val="accent1">
                  <a:lumMod val="75000"/>
                </a:schemeClr>
              </a:buClr>
              <a:buSzPct val="50000"/>
              <a:buFont typeface="Wingdings" pitchFamily="2" charset="2"/>
              <a:buChar char="n"/>
            </a:pP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1F274D2-8547-894B-9642-C3DEDE4C2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93" y="2840800"/>
            <a:ext cx="1657350" cy="166116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148B1FC-6D11-D44D-8C06-E7CBCF22A8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1154" y="2668896"/>
            <a:ext cx="3835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4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0350" y="394561"/>
            <a:ext cx="4519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Fast growth in rich </a:t>
            </a:r>
          </a:p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customer-level data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7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04E9C4F-0BD2-B84B-A40B-E31F651E4A0C}"/>
              </a:ext>
            </a:extLst>
          </p:cNvPr>
          <p:cNvSpPr/>
          <p:nvPr/>
        </p:nvSpPr>
        <p:spPr>
          <a:xfrm>
            <a:off x="0" y="6541003"/>
            <a:ext cx="2489120" cy="316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https://</a:t>
            </a:r>
            <a:r>
              <a:rPr lang="en-US" altLang="zh-TW" sz="1400" dirty="0" err="1"/>
              <a:t>goo.gl</a:t>
            </a:r>
            <a:r>
              <a:rPr lang="en-US" altLang="zh-TW" sz="1400" dirty="0"/>
              <a:t>/images/</a:t>
            </a:r>
            <a:r>
              <a:rPr lang="en-US" altLang="zh-TW" sz="1400" dirty="0" err="1"/>
              <a:t>ZhZEHD</a:t>
            </a:r>
            <a:endParaRPr lang="en-US" altLang="zh-TW" sz="1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9E17DC1-B878-284C-A586-AA0803930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54" y="2040086"/>
            <a:ext cx="7978923" cy="394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1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20350" y="394561"/>
            <a:ext cx="6468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Precision marking based on </a:t>
            </a:r>
          </a:p>
          <a:p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Big Data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0F5918-7CA1-0840-9C54-A0DE5B5F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013" y="6456779"/>
            <a:ext cx="486703" cy="365125"/>
          </a:xfrm>
        </p:spPr>
        <p:txBody>
          <a:bodyPr/>
          <a:lstStyle/>
          <a:p>
            <a:fld id="{D18B7F9B-32A0-A640-B479-F151D58C6473}" type="slidenum">
              <a:rPr kumimoji="1" lang="zh-TW" altLang="en-US" smtClean="0"/>
              <a:t>8</a:t>
            </a:fld>
            <a:endParaRPr kumimoji="1" lang="zh-TW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D524FE4-44AE-334B-95D9-05B086A7C0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017892" y="303132"/>
            <a:ext cx="829190" cy="82919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04E9C4F-0BD2-B84B-A40B-E31F651E4A0C}"/>
              </a:ext>
            </a:extLst>
          </p:cNvPr>
          <p:cNvSpPr/>
          <p:nvPr/>
        </p:nvSpPr>
        <p:spPr>
          <a:xfrm>
            <a:off x="0" y="6541003"/>
            <a:ext cx="24891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https://</a:t>
            </a:r>
            <a:r>
              <a:rPr lang="en-US" altLang="zh-TW" sz="1400" dirty="0" err="1"/>
              <a:t>goo.gl</a:t>
            </a:r>
            <a:r>
              <a:rPr lang="en-US" altLang="zh-TW" sz="1400" dirty="0"/>
              <a:t>/images/</a:t>
            </a:r>
            <a:r>
              <a:rPr lang="en-US" altLang="zh-TW" sz="1400" dirty="0" err="1"/>
              <a:t>ZXjBbe</a:t>
            </a:r>
            <a:endParaRPr lang="en-US" altLang="zh-TW" sz="1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65A55EE-6724-9146-8063-7EF244E5E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17" y="1624606"/>
            <a:ext cx="8390965" cy="491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3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8312</TotalTime>
  <Words>3411</Words>
  <Application>Microsoft Macintosh PowerPoint</Application>
  <PresentationFormat>投影片</PresentationFormat>
  <Paragraphs>663</Paragraphs>
  <Slides>74</Slides>
  <Notes>74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74</vt:i4>
      </vt:variant>
    </vt:vector>
  </HeadingPairs>
  <TitlesOfParts>
    <vt:vector size="85" baseType="lpstr">
      <vt:lpstr>新細明體</vt:lpstr>
      <vt:lpstr>LiHei Pro Medium</vt:lpstr>
      <vt:lpstr>Arial</vt:lpstr>
      <vt:lpstr>Arial Rounded MT Bold</vt:lpstr>
      <vt:lpstr>Calibri</vt:lpstr>
      <vt:lpstr>Calibri Light</vt:lpstr>
      <vt:lpstr>Cambria Math</vt:lpstr>
      <vt:lpstr>Helvetica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User</cp:lastModifiedBy>
  <cp:revision>688</cp:revision>
  <dcterms:created xsi:type="dcterms:W3CDTF">2017-01-29T03:25:09Z</dcterms:created>
  <dcterms:modified xsi:type="dcterms:W3CDTF">2019-12-02T06:45:37Z</dcterms:modified>
</cp:coreProperties>
</file>